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355" r:id="rId2"/>
    <p:sldId id="432" r:id="rId3"/>
    <p:sldId id="433" r:id="rId4"/>
    <p:sldId id="434" r:id="rId5"/>
    <p:sldId id="514" r:id="rId6"/>
    <p:sldId id="515" r:id="rId7"/>
    <p:sldId id="518" r:id="rId8"/>
    <p:sldId id="513" r:id="rId9"/>
    <p:sldId id="519" r:id="rId10"/>
    <p:sldId id="565" r:id="rId11"/>
    <p:sldId id="521" r:id="rId12"/>
    <p:sldId id="523" r:id="rId13"/>
    <p:sldId id="525" r:id="rId14"/>
    <p:sldId id="527" r:id="rId15"/>
    <p:sldId id="528" r:id="rId16"/>
    <p:sldId id="529" r:id="rId17"/>
    <p:sldId id="531" r:id="rId18"/>
    <p:sldId id="533" r:id="rId19"/>
    <p:sldId id="534" r:id="rId20"/>
    <p:sldId id="535" r:id="rId21"/>
    <p:sldId id="536" r:id="rId22"/>
    <p:sldId id="537" r:id="rId23"/>
    <p:sldId id="539" r:id="rId24"/>
    <p:sldId id="541" r:id="rId25"/>
    <p:sldId id="543" r:id="rId26"/>
    <p:sldId id="544" r:id="rId27"/>
    <p:sldId id="545" r:id="rId28"/>
    <p:sldId id="546" r:id="rId29"/>
    <p:sldId id="547" r:id="rId30"/>
    <p:sldId id="548" r:id="rId31"/>
    <p:sldId id="549" r:id="rId32"/>
    <p:sldId id="550" r:id="rId33"/>
    <p:sldId id="551" r:id="rId34"/>
    <p:sldId id="552" r:id="rId35"/>
    <p:sldId id="553" r:id="rId36"/>
    <p:sldId id="554" r:id="rId37"/>
    <p:sldId id="555" r:id="rId38"/>
    <p:sldId id="556" r:id="rId39"/>
    <p:sldId id="557" r:id="rId40"/>
    <p:sldId id="558" r:id="rId41"/>
    <p:sldId id="559" r:id="rId42"/>
    <p:sldId id="560" r:id="rId43"/>
    <p:sldId id="561" r:id="rId44"/>
    <p:sldId id="566" r:id="rId45"/>
    <p:sldId id="567" r:id="rId46"/>
    <p:sldId id="568" r:id="rId47"/>
    <p:sldId id="569" r:id="rId48"/>
    <p:sldId id="562" r:id="rId49"/>
    <p:sldId id="564" r:id="rId50"/>
    <p:sldId id="430" r:id="rId51"/>
  </p:sldIdLst>
  <p:sldSz cx="9144000" cy="6858000" type="screen4x3"/>
  <p:notesSz cx="7010400" cy="92964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5420" userDrawn="1">
          <p15:clr>
            <a:srgbClr val="A4A3A4"/>
          </p15:clr>
        </p15:guide>
        <p15:guide id="3" orient="horz" pos="2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92819" autoAdjust="0"/>
  </p:normalViewPr>
  <p:slideViewPr>
    <p:cSldViewPr>
      <p:cViewPr varScale="1">
        <p:scale>
          <a:sx n="69" d="100"/>
          <a:sy n="69" d="100"/>
        </p:scale>
        <p:origin x="1320" y="66"/>
      </p:cViewPr>
      <p:guideLst>
        <p:guide orient="horz" pos="2160"/>
        <p:guide pos="5420"/>
        <p:guide orient="horz" pos="22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145" cy="46574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970734" y="0"/>
            <a:ext cx="3038145" cy="465743"/>
          </a:xfrm>
          <a:prstGeom prst="rect">
            <a:avLst/>
          </a:prstGeom>
        </p:spPr>
        <p:txBody>
          <a:bodyPr vert="horz" lIns="91440" tIns="45720" rIns="91440" bIns="45720" rtlCol="0"/>
          <a:lstStyle>
            <a:lvl1pPr algn="r">
              <a:defRPr sz="1200"/>
            </a:lvl1pPr>
          </a:lstStyle>
          <a:p>
            <a:fld id="{BA9AB3E7-4A3A-4E56-A4D4-F340CBEAE39A}" type="datetimeFigureOut">
              <a:rPr lang="en-GB" smtClean="0"/>
              <a:pPr/>
              <a:t>07/07/2021</a:t>
            </a:fld>
            <a:endParaRPr lang="en-GB" dirty="0"/>
          </a:p>
        </p:txBody>
      </p:sp>
      <p:sp>
        <p:nvSpPr>
          <p:cNvPr id="4" name="Footer Placeholder 3"/>
          <p:cNvSpPr>
            <a:spLocks noGrp="1"/>
          </p:cNvSpPr>
          <p:nvPr>
            <p:ph type="ftr" sz="quarter" idx="2"/>
          </p:nvPr>
        </p:nvSpPr>
        <p:spPr>
          <a:xfrm>
            <a:off x="1" y="8830658"/>
            <a:ext cx="3038145" cy="465742"/>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91440" tIns="45720" rIns="91440" bIns="45720" rtlCol="0" anchor="b"/>
          <a:lstStyle>
            <a:lvl1pPr algn="r">
              <a:defRPr sz="1200"/>
            </a:lvl1pPr>
          </a:lstStyle>
          <a:p>
            <a:fld id="{F72E98BA-139B-4DC9-AB8C-0229CE52E45D}" type="slidenum">
              <a:rPr lang="en-GB" smtClean="0"/>
              <a:pPr/>
              <a:t>‹#›</a:t>
            </a:fld>
            <a:endParaRPr lang="en-GB" dirty="0"/>
          </a:p>
        </p:txBody>
      </p:sp>
    </p:spTree>
    <p:extLst>
      <p:ext uri="{BB962C8B-B14F-4D97-AF65-F5344CB8AC3E}">
        <p14:creationId xmlns:p14="http://schemas.microsoft.com/office/powerpoint/2010/main" val="191991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3037840" cy="466434"/>
          </a:xfrm>
          <a:prstGeom prst="rect">
            <a:avLst/>
          </a:prstGeom>
        </p:spPr>
        <p:txBody>
          <a:bodyPr vert="horz" lIns="96661" tIns="48331" rIns="96661" bIns="48331" rtlCol="0"/>
          <a:lstStyle>
            <a:lvl1pPr algn="l">
              <a:defRPr sz="1300"/>
            </a:lvl1pPr>
          </a:lstStyle>
          <a:p>
            <a:endParaRPr lang="zh-TW" altLang="en-US"/>
          </a:p>
        </p:txBody>
      </p:sp>
      <p:sp>
        <p:nvSpPr>
          <p:cNvPr id="3" name="日期版面配置區 2"/>
          <p:cNvSpPr>
            <a:spLocks noGrp="1"/>
          </p:cNvSpPr>
          <p:nvPr>
            <p:ph type="dt" idx="1"/>
          </p:nvPr>
        </p:nvSpPr>
        <p:spPr>
          <a:xfrm>
            <a:off x="3970938" y="1"/>
            <a:ext cx="3037840" cy="466434"/>
          </a:xfrm>
          <a:prstGeom prst="rect">
            <a:avLst/>
          </a:prstGeom>
        </p:spPr>
        <p:txBody>
          <a:bodyPr vert="horz" lIns="96661" tIns="48331" rIns="96661" bIns="48331" rtlCol="0"/>
          <a:lstStyle>
            <a:lvl1pPr algn="r">
              <a:defRPr sz="1300"/>
            </a:lvl1pPr>
          </a:lstStyle>
          <a:p>
            <a:fld id="{E79D99E9-197B-400F-96BE-B7581A490113}" type="datetimeFigureOut">
              <a:rPr lang="zh-TW" altLang="en-US" smtClean="0"/>
              <a:pPr/>
              <a:t>2021/7/7</a:t>
            </a:fld>
            <a:endParaRPr lang="zh-TW" altLang="en-US"/>
          </a:p>
        </p:txBody>
      </p:sp>
      <p:sp>
        <p:nvSpPr>
          <p:cNvPr id="4" name="投影片圖像版面配置區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6661" tIns="48331" rIns="96661" bIns="48331" rtlCol="0" anchor="ctr"/>
          <a:lstStyle/>
          <a:p>
            <a:endParaRPr lang="zh-TW" altLang="en-US"/>
          </a:p>
        </p:txBody>
      </p:sp>
      <p:sp>
        <p:nvSpPr>
          <p:cNvPr id="5" name="備忘稿版面配置區 4"/>
          <p:cNvSpPr>
            <a:spLocks noGrp="1"/>
          </p:cNvSpPr>
          <p:nvPr>
            <p:ph type="body" sz="quarter" idx="3"/>
          </p:nvPr>
        </p:nvSpPr>
        <p:spPr>
          <a:xfrm>
            <a:off x="701041" y="4473893"/>
            <a:ext cx="5608320" cy="3660458"/>
          </a:xfrm>
          <a:prstGeom prst="rect">
            <a:avLst/>
          </a:prstGeom>
        </p:spPr>
        <p:txBody>
          <a:bodyPr vert="horz" lIns="96661" tIns="48331" rIns="96661" bIns="48331"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829967"/>
            <a:ext cx="3037840" cy="466433"/>
          </a:xfrm>
          <a:prstGeom prst="rect">
            <a:avLst/>
          </a:prstGeom>
        </p:spPr>
        <p:txBody>
          <a:bodyPr vert="horz" lIns="96661" tIns="48331" rIns="96661" bIns="48331"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3970938" y="8829967"/>
            <a:ext cx="3037840" cy="466433"/>
          </a:xfrm>
          <a:prstGeom prst="rect">
            <a:avLst/>
          </a:prstGeom>
        </p:spPr>
        <p:txBody>
          <a:bodyPr vert="horz" lIns="96661" tIns="48331" rIns="96661" bIns="48331" rtlCol="0" anchor="b"/>
          <a:lstStyle>
            <a:lvl1pPr algn="r">
              <a:defRPr sz="1300"/>
            </a:lvl1pPr>
          </a:lstStyle>
          <a:p>
            <a:fld id="{B13A152A-3943-4FBD-B145-8B16DFE947EA}" type="slidenum">
              <a:rPr lang="zh-TW" altLang="en-US" smtClean="0"/>
              <a:pPr/>
              <a:t>‹#›</a:t>
            </a:fld>
            <a:endParaRPr lang="zh-TW" altLang="en-US"/>
          </a:p>
        </p:txBody>
      </p:sp>
    </p:spTree>
    <p:extLst>
      <p:ext uri="{BB962C8B-B14F-4D97-AF65-F5344CB8AC3E}">
        <p14:creationId xmlns:p14="http://schemas.microsoft.com/office/powerpoint/2010/main" val="48648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a:t>
            </a:fld>
            <a:endParaRPr lang="zh-TW" altLang="en-US"/>
          </a:p>
        </p:txBody>
      </p:sp>
    </p:spTree>
    <p:extLst>
      <p:ext uri="{BB962C8B-B14F-4D97-AF65-F5344CB8AC3E}">
        <p14:creationId xmlns:p14="http://schemas.microsoft.com/office/powerpoint/2010/main" val="2886434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10</a:t>
            </a:fld>
            <a:endParaRPr lang="zh-TW" altLang="en-US"/>
          </a:p>
        </p:txBody>
      </p:sp>
    </p:spTree>
    <p:extLst>
      <p:ext uri="{BB962C8B-B14F-4D97-AF65-F5344CB8AC3E}">
        <p14:creationId xmlns:p14="http://schemas.microsoft.com/office/powerpoint/2010/main" val="1897094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Not all the channels comprise of clear vessels for image segmentation purpose we investigated the proper channel selection in this study for localization purpose of the retinal blood vessels. </a:t>
            </a: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11</a:t>
            </a:fld>
            <a:endParaRPr lang="zh-TW" altLang="en-US"/>
          </a:p>
        </p:txBody>
      </p:sp>
    </p:spTree>
    <p:extLst>
      <p:ext uri="{BB962C8B-B14F-4D97-AF65-F5344CB8AC3E}">
        <p14:creationId xmlns:p14="http://schemas.microsoft.com/office/powerpoint/2010/main" val="355337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12</a:t>
            </a:fld>
            <a:endParaRPr lang="zh-TW" altLang="en-US"/>
          </a:p>
        </p:txBody>
      </p:sp>
    </p:spTree>
    <p:extLst>
      <p:ext uri="{BB962C8B-B14F-4D97-AF65-F5344CB8AC3E}">
        <p14:creationId xmlns:p14="http://schemas.microsoft.com/office/powerpoint/2010/main" val="374328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In standard adaptive histogram equalization (AHE) noise present in image also gets amplified so to prevent this we used CLAHE in this study. </a:t>
            </a:r>
          </a:p>
          <a:p>
            <a:endParaRPr lang="en-IN" altLang="zh-TW" dirty="0" smtClean="0"/>
          </a:p>
          <a:p>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In histograms bin is greater than the described contrast limit then those pixels are clipped and distributed to other bins uniformly before AHE. For annihilating artificially induced boundaries CALHE combines the neighbouring tiles using bilinear interpolation. </a:t>
            </a:r>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13</a:t>
            </a:fld>
            <a:endParaRPr lang="zh-TW" altLang="en-US"/>
          </a:p>
        </p:txBody>
      </p:sp>
    </p:spTree>
    <p:extLst>
      <p:ext uri="{BB962C8B-B14F-4D97-AF65-F5344CB8AC3E}">
        <p14:creationId xmlns:p14="http://schemas.microsoft.com/office/powerpoint/2010/main" val="144648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14</a:t>
            </a:fld>
            <a:endParaRPr lang="zh-TW" altLang="en-US"/>
          </a:p>
        </p:txBody>
      </p:sp>
    </p:spTree>
    <p:extLst>
      <p:ext uri="{BB962C8B-B14F-4D97-AF65-F5344CB8AC3E}">
        <p14:creationId xmlns:p14="http://schemas.microsoft.com/office/powerpoint/2010/main" val="2282775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15</a:t>
            </a:fld>
            <a:endParaRPr lang="zh-TW" altLang="en-US"/>
          </a:p>
        </p:txBody>
      </p:sp>
    </p:spTree>
    <p:extLst>
      <p:ext uri="{BB962C8B-B14F-4D97-AF65-F5344CB8AC3E}">
        <p14:creationId xmlns:p14="http://schemas.microsoft.com/office/powerpoint/2010/main" val="1217688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The ISODATA method computes a global image threshold by using iterative isodata method.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This method assists in producing a global threshold i.e. level which was used for converting the intensity image to a binary image. </a:t>
            </a:r>
          </a:p>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The derived level value is normalized intensity value and lies between 0 and 1. </a:t>
            </a:r>
          </a:p>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Initially the histogram was segmented into two regions where a starting threshold value which is half of maximum dynamic range is selected. </a:t>
            </a:r>
          </a:p>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The sample means of the gray values associated with the background and foreground pixels were computed. </a:t>
            </a:r>
          </a:p>
          <a:p>
            <a:pPr marL="285750" lvl="0" indent="-285750" algn="just" fontAlgn="auto">
              <a:spcBef>
                <a:spcPts val="0"/>
              </a:spcBef>
              <a:spcAft>
                <a:spcPts val="0"/>
              </a:spcAft>
              <a:buFont typeface="Arial" panose="020B0604020202020204" pitchFamily="34" charset="0"/>
              <a:buChar char="•"/>
            </a:pPr>
            <a:endParaRPr kumimoji="0" lang="en-IN" sz="1200"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16</a:t>
            </a:fld>
            <a:endParaRPr lang="zh-TW" altLang="en-US"/>
          </a:p>
        </p:txBody>
      </p:sp>
    </p:spTree>
    <p:extLst>
      <p:ext uri="{BB962C8B-B14F-4D97-AF65-F5344CB8AC3E}">
        <p14:creationId xmlns:p14="http://schemas.microsoft.com/office/powerpoint/2010/main" val="302883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After the binarization operation the retinal blood vessels present in the image were classified as black and the background was classified as black. </a:t>
            </a: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17</a:t>
            </a:fld>
            <a:endParaRPr lang="zh-TW" altLang="en-US"/>
          </a:p>
        </p:txBody>
      </p:sp>
    </p:spTree>
    <p:extLst>
      <p:ext uri="{BB962C8B-B14F-4D97-AF65-F5344CB8AC3E}">
        <p14:creationId xmlns:p14="http://schemas.microsoft.com/office/powerpoint/2010/main" val="20248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18</a:t>
            </a:fld>
            <a:endParaRPr lang="zh-TW" altLang="en-US"/>
          </a:p>
        </p:txBody>
      </p:sp>
    </p:spTree>
    <p:extLst>
      <p:ext uri="{BB962C8B-B14F-4D97-AF65-F5344CB8AC3E}">
        <p14:creationId xmlns:p14="http://schemas.microsoft.com/office/powerpoint/2010/main" val="2430766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Spurs are unwanted parasitic components, these appear in retinal vessel segments and are not key to the retinal vessel segments. </a:t>
            </a:r>
            <a:endParaRPr kumimoji="0" lang="en-US" sz="1200"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19</a:t>
            </a:fld>
            <a:endParaRPr lang="zh-TW" altLang="en-US"/>
          </a:p>
        </p:txBody>
      </p:sp>
    </p:spTree>
    <p:extLst>
      <p:ext uri="{BB962C8B-B14F-4D97-AF65-F5344CB8AC3E}">
        <p14:creationId xmlns:p14="http://schemas.microsoft.com/office/powerpoint/2010/main" val="817549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a:t>
            </a:fld>
            <a:endParaRPr lang="zh-TW" altLang="en-US"/>
          </a:p>
        </p:txBody>
      </p:sp>
    </p:spTree>
    <p:extLst>
      <p:ext uri="{BB962C8B-B14F-4D97-AF65-F5344CB8AC3E}">
        <p14:creationId xmlns:p14="http://schemas.microsoft.com/office/powerpoint/2010/main" val="3444652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After we obtained the network of vessels we performed a certain set of operations to find the length of vessels. </a:t>
            </a: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20</a:t>
            </a:fld>
            <a:endParaRPr lang="zh-TW" altLang="en-US"/>
          </a:p>
        </p:txBody>
      </p:sp>
    </p:spTree>
    <p:extLst>
      <p:ext uri="{BB962C8B-B14F-4D97-AF65-F5344CB8AC3E}">
        <p14:creationId xmlns:p14="http://schemas.microsoft.com/office/powerpoint/2010/main" val="3866629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21</a:t>
            </a:fld>
            <a:endParaRPr lang="zh-TW" altLang="en-US"/>
          </a:p>
        </p:txBody>
      </p:sp>
    </p:spTree>
    <p:extLst>
      <p:ext uri="{BB962C8B-B14F-4D97-AF65-F5344CB8AC3E}">
        <p14:creationId xmlns:p14="http://schemas.microsoft.com/office/powerpoint/2010/main" val="3564729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For the purpose of measuring the length of vessel segments automatically and finding diameter of vessel segments in further steps branching point identification and removal was done. </a:t>
            </a:r>
          </a:p>
          <a:p>
            <a:endParaRPr kumimoji="0" lang="en-IN" altLang="zh-TW" sz="1200" dirty="0" smtClean="0">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Therefore, we removed the branching points from the vessels. This was done in three steps. Firstly we identified the branching points using morphological operations. </a:t>
            </a: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22</a:t>
            </a:fld>
            <a:endParaRPr lang="zh-TW" altLang="en-US"/>
          </a:p>
        </p:txBody>
      </p:sp>
    </p:spTree>
    <p:extLst>
      <p:ext uri="{BB962C8B-B14F-4D97-AF65-F5344CB8AC3E}">
        <p14:creationId xmlns:p14="http://schemas.microsoft.com/office/powerpoint/2010/main" val="3361698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Labelling and dilation of vessel segments were performed next. Automatically labelling for connected components in image was done. </a:t>
            </a:r>
          </a:p>
          <a:p>
            <a:pPr marL="285750" lvl="0" indent="-285750" algn="just" fontAlgn="auto">
              <a:spcBef>
                <a:spcPts val="0"/>
              </a:spcBef>
              <a:spcAft>
                <a:spcPts val="0"/>
              </a:spcAft>
              <a:buFont typeface="Arial" panose="020B0604020202020204" pitchFamily="34" charset="0"/>
              <a:buChar char="•"/>
            </a:pPr>
            <a:endParaRPr kumimoji="0" lang="en-IN" sz="12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The pixels are said to be connected if their edges or corners touch. </a:t>
            </a:r>
          </a:p>
          <a:p>
            <a:pPr marL="285750" lvl="0" indent="-285750" algn="just" fontAlgn="auto">
              <a:spcBef>
                <a:spcPts val="0"/>
              </a:spcBef>
              <a:spcAft>
                <a:spcPts val="0"/>
              </a:spcAft>
              <a:buFont typeface="Arial" panose="020B0604020202020204" pitchFamily="34" charset="0"/>
              <a:buChar char="•"/>
            </a:pPr>
            <a:endParaRPr kumimoji="0" lang="en-IN" sz="12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Two adjoining pixels are considered part of the same object if they are both on and are connected along the horizontal, vertical, or diagonal direction.</a:t>
            </a:r>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23</a:t>
            </a:fld>
            <a:endParaRPr lang="zh-TW" altLang="en-US"/>
          </a:p>
        </p:txBody>
      </p:sp>
    </p:spTree>
    <p:extLst>
      <p:ext uri="{BB962C8B-B14F-4D97-AF65-F5344CB8AC3E}">
        <p14:creationId xmlns:p14="http://schemas.microsoft.com/office/powerpoint/2010/main" val="550106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Two methods were used for finding the length. </a:t>
            </a:r>
          </a:p>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The perimeter was computed by calculating the distance between each adjoining pair of pixels around the border of the region. </a:t>
            </a:r>
          </a:p>
          <a:p>
            <a:pPr marL="285750" lvl="0" indent="-285750" algn="just" fontAlgn="auto">
              <a:spcBef>
                <a:spcPts val="0"/>
              </a:spcBef>
              <a:spcAft>
                <a:spcPts val="0"/>
              </a:spcAft>
              <a:buFont typeface="Arial" panose="020B0604020202020204" pitchFamily="34" charset="0"/>
              <a:buChar char="•"/>
            </a:pPr>
            <a:endParaRPr kumimoji="0" lang="en-IN" sz="1200"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24</a:t>
            </a:fld>
            <a:endParaRPr lang="zh-TW" altLang="en-US"/>
          </a:p>
        </p:txBody>
      </p:sp>
    </p:spTree>
    <p:extLst>
      <p:ext uri="{BB962C8B-B14F-4D97-AF65-F5344CB8AC3E}">
        <p14:creationId xmlns:p14="http://schemas.microsoft.com/office/powerpoint/2010/main" val="4098056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gn="just" fontAlgn="auto">
              <a:spcBef>
                <a:spcPts val="0"/>
              </a:spcBef>
              <a:spcAft>
                <a:spcPts val="0"/>
              </a:spcAft>
              <a:buFont typeface="Arial" panose="020B0604020202020204" pitchFamily="34" charset="0"/>
              <a:buChar cha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Retinal vascular diseases can effect tortuosity in its structure defined as a non-smooth appearance of the vessel course or property of a vessel being tortuous. </a:t>
            </a:r>
          </a:p>
          <a:p>
            <a:pPr marL="285750" lvl="0" indent="-285750" algn="just" fontAlgn="auto">
              <a:spcBef>
                <a:spcPts val="0"/>
              </a:spcBef>
              <a:spcAft>
                <a:spcPts val="0"/>
              </a:spcAft>
              <a:buFont typeface="Arial" panose="020B0604020202020204" pitchFamily="34" charset="0"/>
              <a:buChar char="•"/>
            </a:pPr>
            <a:endParaRPr kumimoji="0" lang="en-IN" sz="1200"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25</a:t>
            </a:fld>
            <a:endParaRPr lang="zh-TW" altLang="en-US"/>
          </a:p>
        </p:txBody>
      </p:sp>
    </p:spTree>
    <p:extLst>
      <p:ext uri="{BB962C8B-B14F-4D97-AF65-F5344CB8AC3E}">
        <p14:creationId xmlns:p14="http://schemas.microsoft.com/office/powerpoint/2010/main" val="3028421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The value 1.2 is just taken as a random value for the experiment the ophthalmologists can decide on a particular value above which they highly tortuous vessels will be highlighted in the image.</a:t>
            </a: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26</a:t>
            </a:fld>
            <a:endParaRPr lang="zh-TW" altLang="en-US"/>
          </a:p>
        </p:txBody>
      </p:sp>
    </p:spTree>
    <p:extLst>
      <p:ext uri="{BB962C8B-B14F-4D97-AF65-F5344CB8AC3E}">
        <p14:creationId xmlns:p14="http://schemas.microsoft.com/office/powerpoint/2010/main" val="1579334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20 shows the retinal vessel segmentation results for seven images used in this experiment. The proposed algorithm segmented most of vessels in the retinal images. Because of noise the missing pixels in vessel segments can be seen in segmented results and very thin vessels at the end were not segmented clearly. Also due to reflection present in image because of camera limited capabilities even after removing the outer ring the reflection was segmented in few images. Therefore, we can learn from other excellent segmentation methods for improving the original image quality before segmentation to improve preprocessing and finally achieve the better vessel segmentation results.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Figure 21 shows retinal vessel segmentation result for image1 and comparison with Coye [15] algorithm. The T.L. </a:t>
            </a:r>
            <a:r>
              <a:rPr lang="en-US" sz="1200" kern="1200" dirty="0" err="1" smtClean="0">
                <a:solidFill>
                  <a:schemeClr val="tx1"/>
                </a:solidFill>
                <a:effectLst/>
                <a:latin typeface="+mn-lt"/>
                <a:ea typeface="+mn-ea"/>
                <a:cs typeface="+mn-cs"/>
              </a:rPr>
              <a:t>coye</a:t>
            </a:r>
            <a:r>
              <a:rPr lang="en-US" sz="1200" kern="1200" dirty="0" smtClean="0">
                <a:solidFill>
                  <a:schemeClr val="tx1"/>
                </a:solidFill>
                <a:effectLst/>
                <a:latin typeface="+mn-lt"/>
                <a:ea typeface="+mn-ea"/>
                <a:cs typeface="+mn-cs"/>
              </a:rPr>
              <a:t> algorithm which works well on retinal blood vessel segmentation for developed retinal images failed to segment out the vessels in ROP image. One of possible reason for this is due to the fact of noise and illumination issues present in the image another possible reason is [15] algorithm was trained and tested on DRIVE dataset which had only developed retinal images with better contrast and quality which our dataset lacked. For most of the ROP images in our dataset </a:t>
            </a:r>
            <a:r>
              <a:rPr lang="en-US" sz="1200" kern="1200" dirty="0" err="1" smtClean="0">
                <a:solidFill>
                  <a:schemeClr val="tx1"/>
                </a:solidFill>
                <a:effectLst/>
                <a:latin typeface="+mn-lt"/>
                <a:ea typeface="+mn-ea"/>
                <a:cs typeface="+mn-cs"/>
              </a:rPr>
              <a:t>coye</a:t>
            </a:r>
            <a:r>
              <a:rPr lang="en-US" sz="1200" kern="1200" dirty="0" smtClean="0">
                <a:solidFill>
                  <a:schemeClr val="tx1"/>
                </a:solidFill>
                <a:effectLst/>
                <a:latin typeface="+mn-lt"/>
                <a:ea typeface="+mn-ea"/>
                <a:cs typeface="+mn-cs"/>
              </a:rPr>
              <a:t> algorithm failed to segment out the retinal vessels while ours segmented out vessels with missing pixel issue. Therefore, we can learn from other segmentation methods for initial preprocessing of images to make it somewhat near closer to developed retinal images quality before segmentation to achieve the better results.</a:t>
            </a:r>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27</a:t>
            </a:fld>
            <a:endParaRPr lang="zh-TW" altLang="en-US"/>
          </a:p>
        </p:txBody>
      </p:sp>
    </p:spTree>
    <p:extLst>
      <p:ext uri="{BB962C8B-B14F-4D97-AF65-F5344CB8AC3E}">
        <p14:creationId xmlns:p14="http://schemas.microsoft.com/office/powerpoint/2010/main" val="1309717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21 shows retinal vessel segmentation result for image1 and comparison with Coye [15] algorithm. The T.L. </a:t>
            </a:r>
            <a:r>
              <a:rPr lang="en-US" sz="1200" kern="1200" dirty="0" err="1" smtClean="0">
                <a:solidFill>
                  <a:schemeClr val="tx1"/>
                </a:solidFill>
                <a:effectLst/>
                <a:latin typeface="+mn-lt"/>
                <a:ea typeface="+mn-ea"/>
                <a:cs typeface="+mn-cs"/>
              </a:rPr>
              <a:t>coye</a:t>
            </a:r>
            <a:r>
              <a:rPr lang="en-US" sz="1200" kern="1200" dirty="0" smtClean="0">
                <a:solidFill>
                  <a:schemeClr val="tx1"/>
                </a:solidFill>
                <a:effectLst/>
                <a:latin typeface="+mn-lt"/>
                <a:ea typeface="+mn-ea"/>
                <a:cs typeface="+mn-cs"/>
              </a:rPr>
              <a:t> algorithm which works well on retinal blood vessel segmentation for developed retinal images failed to segment out the vessels in ROP image. One of possible reason for this is due to the fact of noise and illumination issues present in the image another possible reason is [15] algorithm was trained and tested on DRIVE dataset which had only developed retinal images with better contrast and quality which our dataset lacked. For most of the ROP images in our dataset </a:t>
            </a:r>
            <a:r>
              <a:rPr lang="en-US" sz="1200" kern="1200" dirty="0" err="1" smtClean="0">
                <a:solidFill>
                  <a:schemeClr val="tx1"/>
                </a:solidFill>
                <a:effectLst/>
                <a:latin typeface="+mn-lt"/>
                <a:ea typeface="+mn-ea"/>
                <a:cs typeface="+mn-cs"/>
              </a:rPr>
              <a:t>coye</a:t>
            </a:r>
            <a:r>
              <a:rPr lang="en-US" sz="1200" kern="1200" dirty="0" smtClean="0">
                <a:solidFill>
                  <a:schemeClr val="tx1"/>
                </a:solidFill>
                <a:effectLst/>
                <a:latin typeface="+mn-lt"/>
                <a:ea typeface="+mn-ea"/>
                <a:cs typeface="+mn-cs"/>
              </a:rPr>
              <a:t> algorithm failed to segment out the retinal vessels while ours segmented out vessels with missing pixel issue. Therefore, we can learn from other segmentation methods for initial preprocessing of images to make it somewhat near closer to developed retinal images quality before segmentation to achieve the better results.</a:t>
            </a:r>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28</a:t>
            </a:fld>
            <a:endParaRPr lang="zh-TW" altLang="en-US"/>
          </a:p>
        </p:txBody>
      </p:sp>
    </p:spTree>
    <p:extLst>
      <p:ext uri="{BB962C8B-B14F-4D97-AF65-F5344CB8AC3E}">
        <p14:creationId xmlns:p14="http://schemas.microsoft.com/office/powerpoint/2010/main" val="206492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29</a:t>
            </a:fld>
            <a:endParaRPr lang="zh-TW" altLang="en-US"/>
          </a:p>
        </p:txBody>
      </p:sp>
    </p:spTree>
    <p:extLst>
      <p:ext uri="{BB962C8B-B14F-4D97-AF65-F5344CB8AC3E}">
        <p14:creationId xmlns:p14="http://schemas.microsoft.com/office/powerpoint/2010/main" val="266985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a:t>
            </a:fld>
            <a:endParaRPr lang="zh-TW" altLang="en-US"/>
          </a:p>
        </p:txBody>
      </p:sp>
    </p:spTree>
    <p:extLst>
      <p:ext uri="{BB962C8B-B14F-4D97-AF65-F5344CB8AC3E}">
        <p14:creationId xmlns:p14="http://schemas.microsoft.com/office/powerpoint/2010/main" val="3107371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30</a:t>
            </a:fld>
            <a:endParaRPr lang="zh-TW" altLang="en-US"/>
          </a:p>
        </p:txBody>
      </p:sp>
    </p:spTree>
    <p:extLst>
      <p:ext uri="{BB962C8B-B14F-4D97-AF65-F5344CB8AC3E}">
        <p14:creationId xmlns:p14="http://schemas.microsoft.com/office/powerpoint/2010/main" val="2000364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31</a:t>
            </a:fld>
            <a:endParaRPr lang="zh-TW" altLang="en-US"/>
          </a:p>
        </p:txBody>
      </p:sp>
    </p:spTree>
    <p:extLst>
      <p:ext uri="{BB962C8B-B14F-4D97-AF65-F5344CB8AC3E}">
        <p14:creationId xmlns:p14="http://schemas.microsoft.com/office/powerpoint/2010/main" val="1657859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32</a:t>
            </a:fld>
            <a:endParaRPr lang="zh-TW" altLang="en-US"/>
          </a:p>
        </p:txBody>
      </p:sp>
    </p:spTree>
    <p:extLst>
      <p:ext uri="{BB962C8B-B14F-4D97-AF65-F5344CB8AC3E}">
        <p14:creationId xmlns:p14="http://schemas.microsoft.com/office/powerpoint/2010/main" val="2105972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33</a:t>
            </a:fld>
            <a:endParaRPr lang="zh-TW" altLang="en-US"/>
          </a:p>
        </p:txBody>
      </p:sp>
    </p:spTree>
    <p:extLst>
      <p:ext uri="{BB962C8B-B14F-4D97-AF65-F5344CB8AC3E}">
        <p14:creationId xmlns:p14="http://schemas.microsoft.com/office/powerpoint/2010/main" val="2196893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34</a:t>
            </a:fld>
            <a:endParaRPr lang="zh-TW" altLang="en-US"/>
          </a:p>
        </p:txBody>
      </p:sp>
    </p:spTree>
    <p:extLst>
      <p:ext uri="{BB962C8B-B14F-4D97-AF65-F5344CB8AC3E}">
        <p14:creationId xmlns:p14="http://schemas.microsoft.com/office/powerpoint/2010/main" val="350627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35</a:t>
            </a:fld>
            <a:endParaRPr lang="zh-TW" altLang="en-US"/>
          </a:p>
        </p:txBody>
      </p:sp>
    </p:spTree>
    <p:extLst>
      <p:ext uri="{BB962C8B-B14F-4D97-AF65-F5344CB8AC3E}">
        <p14:creationId xmlns:p14="http://schemas.microsoft.com/office/powerpoint/2010/main" val="1726048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36</a:t>
            </a:fld>
            <a:endParaRPr lang="zh-TW" altLang="en-US"/>
          </a:p>
        </p:txBody>
      </p:sp>
    </p:spTree>
    <p:extLst>
      <p:ext uri="{BB962C8B-B14F-4D97-AF65-F5344CB8AC3E}">
        <p14:creationId xmlns:p14="http://schemas.microsoft.com/office/powerpoint/2010/main" val="2203251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Vessel No.</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Segment</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Length (Pixels)</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Width (Pixels)</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V1</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38.47</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2.40</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V3</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92.48</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2.42</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Total length and average width</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130.95</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2.41</a:t>
            </a:r>
            <a:endParaRPr lang="en-IN" sz="1200" kern="1200" dirty="0" smtClean="0">
              <a:solidFill>
                <a:schemeClr val="tx1"/>
              </a:solidFill>
              <a:effectLst/>
              <a:latin typeface="+mn-lt"/>
              <a:ea typeface="+mn-ea"/>
              <a:cs typeface="+mn-cs"/>
            </a:endParaRP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37</a:t>
            </a:fld>
            <a:endParaRPr lang="zh-TW" altLang="en-US"/>
          </a:p>
        </p:txBody>
      </p:sp>
    </p:spTree>
    <p:extLst>
      <p:ext uri="{BB962C8B-B14F-4D97-AF65-F5344CB8AC3E}">
        <p14:creationId xmlns:p14="http://schemas.microsoft.com/office/powerpoint/2010/main" val="3539242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38</a:t>
            </a:fld>
            <a:endParaRPr lang="zh-TW" altLang="en-US"/>
          </a:p>
        </p:txBody>
      </p:sp>
    </p:spTree>
    <p:extLst>
      <p:ext uri="{BB962C8B-B14F-4D97-AF65-F5344CB8AC3E}">
        <p14:creationId xmlns:p14="http://schemas.microsoft.com/office/powerpoint/2010/main" val="3417184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39</a:t>
            </a:fld>
            <a:endParaRPr lang="zh-TW" altLang="en-US"/>
          </a:p>
        </p:txBody>
      </p:sp>
    </p:spTree>
    <p:extLst>
      <p:ext uri="{BB962C8B-B14F-4D97-AF65-F5344CB8AC3E}">
        <p14:creationId xmlns:p14="http://schemas.microsoft.com/office/powerpoint/2010/main" val="334455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a:t>
            </a:fld>
            <a:endParaRPr lang="zh-TW" altLang="en-US"/>
          </a:p>
        </p:txBody>
      </p:sp>
    </p:spTree>
    <p:extLst>
      <p:ext uri="{BB962C8B-B14F-4D97-AF65-F5344CB8AC3E}">
        <p14:creationId xmlns:p14="http://schemas.microsoft.com/office/powerpoint/2010/main" val="33759649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40</a:t>
            </a:fld>
            <a:endParaRPr lang="zh-TW" altLang="en-US"/>
          </a:p>
        </p:txBody>
      </p:sp>
    </p:spTree>
    <p:extLst>
      <p:ext uri="{BB962C8B-B14F-4D97-AF65-F5344CB8AC3E}">
        <p14:creationId xmlns:p14="http://schemas.microsoft.com/office/powerpoint/2010/main" val="1599056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41</a:t>
            </a:fld>
            <a:endParaRPr lang="zh-TW" altLang="en-US"/>
          </a:p>
        </p:txBody>
      </p:sp>
    </p:spTree>
    <p:extLst>
      <p:ext uri="{BB962C8B-B14F-4D97-AF65-F5344CB8AC3E}">
        <p14:creationId xmlns:p14="http://schemas.microsoft.com/office/powerpoint/2010/main" val="4197960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42</a:t>
            </a:fld>
            <a:endParaRPr lang="zh-TW" altLang="en-US"/>
          </a:p>
        </p:txBody>
      </p:sp>
    </p:spTree>
    <p:extLst>
      <p:ext uri="{BB962C8B-B14F-4D97-AF65-F5344CB8AC3E}">
        <p14:creationId xmlns:p14="http://schemas.microsoft.com/office/powerpoint/2010/main" val="85689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43</a:t>
            </a:fld>
            <a:endParaRPr lang="zh-TW" altLang="en-US"/>
          </a:p>
        </p:txBody>
      </p:sp>
    </p:spTree>
    <p:extLst>
      <p:ext uri="{BB962C8B-B14F-4D97-AF65-F5344CB8AC3E}">
        <p14:creationId xmlns:p14="http://schemas.microsoft.com/office/powerpoint/2010/main" val="2551317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44</a:t>
            </a:fld>
            <a:endParaRPr lang="zh-TW" altLang="en-US"/>
          </a:p>
        </p:txBody>
      </p:sp>
    </p:spTree>
    <p:extLst>
      <p:ext uri="{BB962C8B-B14F-4D97-AF65-F5344CB8AC3E}">
        <p14:creationId xmlns:p14="http://schemas.microsoft.com/office/powerpoint/2010/main" val="3819574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45</a:t>
            </a:fld>
            <a:endParaRPr lang="zh-TW" altLang="en-US"/>
          </a:p>
        </p:txBody>
      </p:sp>
    </p:spTree>
    <p:extLst>
      <p:ext uri="{BB962C8B-B14F-4D97-AF65-F5344CB8AC3E}">
        <p14:creationId xmlns:p14="http://schemas.microsoft.com/office/powerpoint/2010/main" val="821885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46</a:t>
            </a:fld>
            <a:endParaRPr lang="zh-TW" altLang="en-US"/>
          </a:p>
        </p:txBody>
      </p:sp>
    </p:spTree>
    <p:extLst>
      <p:ext uri="{BB962C8B-B14F-4D97-AF65-F5344CB8AC3E}">
        <p14:creationId xmlns:p14="http://schemas.microsoft.com/office/powerpoint/2010/main" val="3800450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47</a:t>
            </a:fld>
            <a:endParaRPr lang="zh-TW" altLang="en-US"/>
          </a:p>
        </p:txBody>
      </p:sp>
    </p:spTree>
    <p:extLst>
      <p:ext uri="{BB962C8B-B14F-4D97-AF65-F5344CB8AC3E}">
        <p14:creationId xmlns:p14="http://schemas.microsoft.com/office/powerpoint/2010/main" val="3048404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48</a:t>
            </a:fld>
            <a:endParaRPr lang="zh-TW" altLang="en-US"/>
          </a:p>
        </p:txBody>
      </p:sp>
    </p:spTree>
    <p:extLst>
      <p:ext uri="{BB962C8B-B14F-4D97-AF65-F5344CB8AC3E}">
        <p14:creationId xmlns:p14="http://schemas.microsoft.com/office/powerpoint/2010/main" val="3605301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49</a:t>
            </a:fld>
            <a:endParaRPr lang="zh-TW" altLang="en-US"/>
          </a:p>
        </p:txBody>
      </p:sp>
    </p:spTree>
    <p:extLst>
      <p:ext uri="{BB962C8B-B14F-4D97-AF65-F5344CB8AC3E}">
        <p14:creationId xmlns:p14="http://schemas.microsoft.com/office/powerpoint/2010/main" val="1589995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dirty="0" smtClean="0">
                <a:latin typeface="Times New Roman" panose="02020603050405020304" pitchFamily="18" charset="0"/>
                <a:ea typeface="SimSun" panose="02010600030101010101" pitchFamily="2" charset="-122"/>
                <a:cs typeface="Times New Roman" panose="02020603050405020304" pitchFamily="18" charset="0"/>
              </a:rPr>
              <a:t>They evaluate various parameters while looking in infant’s eyes these are disease location or zone of growth i.e. how far the blood vessels have grown, disease severity or stage of disease and appearance of blood vessels whether they are thick or wavy for determination of plus disease.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dirty="0" smtClean="0">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dirty="0" smtClean="0">
                <a:latin typeface="Times New Roman" panose="02020603050405020304" pitchFamily="18" charset="0"/>
                <a:ea typeface="SimSun" panose="02010600030101010101" pitchFamily="2" charset="-122"/>
                <a:cs typeface="Times New Roman" panose="02020603050405020304" pitchFamily="18" charset="0"/>
              </a:rPr>
              <a:t>Once retinal blood vessels have grown into edge of Zone III they are finished growing and the retina is considered fully developed.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dirty="0" smtClean="0">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dirty="0" smtClean="0">
                <a:latin typeface="Times New Roman" panose="02020603050405020304" pitchFamily="18" charset="0"/>
                <a:ea typeface="SimSun" panose="02010600030101010101" pitchFamily="2" charset="-122"/>
                <a:cs typeface="Times New Roman" panose="02020603050405020304" pitchFamily="18" charset="0"/>
              </a:rPr>
              <a:t>If ROP is present ophthalmologist will describe the severity of ROP as stage of ROP. There are five stages of ROP. The premature retina is considered as stage 0 of ROP which is the least severe stage whereas stage 5 is the most severe stage.</a:t>
            </a:r>
            <a:endParaRPr kumimoji="0" lang="en-US"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5</a:t>
            </a:fld>
            <a:endParaRPr lang="zh-TW" altLang="en-US"/>
          </a:p>
        </p:txBody>
      </p:sp>
    </p:spTree>
    <p:extLst>
      <p:ext uri="{BB962C8B-B14F-4D97-AF65-F5344CB8AC3E}">
        <p14:creationId xmlns:p14="http://schemas.microsoft.com/office/powerpoint/2010/main" val="20937476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50</a:t>
            </a:fld>
            <a:endParaRPr lang="zh-TW" altLang="en-US"/>
          </a:p>
        </p:txBody>
      </p:sp>
    </p:spTree>
    <p:extLst>
      <p:ext uri="{BB962C8B-B14F-4D97-AF65-F5344CB8AC3E}">
        <p14:creationId xmlns:p14="http://schemas.microsoft.com/office/powerpoint/2010/main" val="234670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6</a:t>
            </a:fld>
            <a:endParaRPr lang="zh-TW" altLang="en-US"/>
          </a:p>
        </p:txBody>
      </p:sp>
    </p:spTree>
    <p:extLst>
      <p:ext uri="{BB962C8B-B14F-4D97-AF65-F5344CB8AC3E}">
        <p14:creationId xmlns:p14="http://schemas.microsoft.com/office/powerpoint/2010/main" val="306362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Vessel segmentation in fundus images also depends on different factors such as clarity of images, the amount of noise in images and the clarity of vessels in the images.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Although there are different image filtering and contrast enhancement techniques but not all works sometimes on premature retinal images as the vessels are fragile and not fully grown.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sometimes becomes difficult for even human eyes to identify the retinal blood vessels in fundus images.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Hand labelling for ground truth of vessels is also difficult and require guidance from an experienced ophthalmologist.</a:t>
            </a:r>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7</a:t>
            </a:fld>
            <a:endParaRPr lang="zh-TW" altLang="en-US"/>
          </a:p>
        </p:txBody>
      </p:sp>
    </p:spTree>
    <p:extLst>
      <p:ext uri="{BB962C8B-B14F-4D97-AF65-F5344CB8AC3E}">
        <p14:creationId xmlns:p14="http://schemas.microsoft.com/office/powerpoint/2010/main" val="3630623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8</a:t>
            </a:fld>
            <a:endParaRPr lang="zh-TW" altLang="en-US"/>
          </a:p>
        </p:txBody>
      </p:sp>
    </p:spTree>
    <p:extLst>
      <p:ext uri="{BB962C8B-B14F-4D97-AF65-F5344CB8AC3E}">
        <p14:creationId xmlns:p14="http://schemas.microsoft.com/office/powerpoint/2010/main" val="341360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B13A152A-3943-4FBD-B145-8B16DFE947EA}" type="slidenum">
              <a:rPr lang="zh-TW" altLang="en-US" smtClean="0"/>
              <a:pPr/>
              <a:t>9</a:t>
            </a:fld>
            <a:endParaRPr lang="zh-TW" altLang="en-US"/>
          </a:p>
        </p:txBody>
      </p:sp>
    </p:spTree>
    <p:extLst>
      <p:ext uri="{BB962C8B-B14F-4D97-AF65-F5344CB8AC3E}">
        <p14:creationId xmlns:p14="http://schemas.microsoft.com/office/powerpoint/2010/main" val="3543463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4" name="圖片 6" descr="圖片1.JPG"/>
          <p:cNvPicPr>
            <a:picLocks noChangeAspect="1"/>
          </p:cNvPicPr>
          <p:nvPr/>
        </p:nvPicPr>
        <p:blipFill>
          <a:blip r:embed="rId2" cstate="print"/>
          <a:srcRect/>
          <a:stretch>
            <a:fillRect/>
          </a:stretch>
        </p:blipFill>
        <p:spPr bwMode="auto">
          <a:xfrm>
            <a:off x="0" y="4763"/>
            <a:ext cx="9144000" cy="6848475"/>
          </a:xfrm>
          <a:prstGeom prst="rect">
            <a:avLst/>
          </a:prstGeom>
          <a:noFill/>
          <a:ln w="9525">
            <a:noFill/>
            <a:miter lim="800000"/>
            <a:headEnd/>
            <a:tailEnd/>
          </a:ln>
        </p:spPr>
      </p:pic>
      <p:sp>
        <p:nvSpPr>
          <p:cNvPr id="2" name="標題 1"/>
          <p:cNvSpPr>
            <a:spLocks noGrp="1"/>
          </p:cNvSpPr>
          <p:nvPr>
            <p:ph type="ctrTitle"/>
          </p:nvPr>
        </p:nvSpPr>
        <p:spPr>
          <a:xfrm>
            <a:off x="714348" y="3929066"/>
            <a:ext cx="7772400" cy="1470025"/>
          </a:xfrm>
        </p:spPr>
        <p:txBody>
          <a:bodyPr/>
          <a:lstStyle>
            <a:lvl1pPr>
              <a:defRPr b="1">
                <a:latin typeface="Times New Roman" pitchFamily="18" charset="0"/>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357290" y="5500702"/>
            <a:ext cx="6400800" cy="664602"/>
          </a:xfrm>
        </p:spPr>
        <p:txBody>
          <a:bodyPr/>
          <a:lstStyle>
            <a:lvl1pPr marL="0" indent="0" algn="ctr">
              <a:buNone/>
              <a:defRPr>
                <a:solidFill>
                  <a:schemeClr val="tx1"/>
                </a:solidFill>
                <a:latin typeface="Times New Roman" pitchFamily="18" charset="0"/>
                <a:ea typeface="微軟正黑體" pitchFamily="34" charset="-12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6" name="圖片 8" descr="taipei tech key rev.02212013 _頁面_2.jpg"/>
          <p:cNvPicPr>
            <a:picLocks noChangeAspect="1"/>
          </p:cNvPicPr>
          <p:nvPr userDrawn="1"/>
        </p:nvPicPr>
        <p:blipFill>
          <a:blip r:embed="rId2" cstate="print"/>
          <a:srcRect/>
          <a:stretch>
            <a:fillRect/>
          </a:stretch>
        </p:blipFill>
        <p:spPr bwMode="auto">
          <a:xfrm>
            <a:off x="0" y="-10603"/>
            <a:ext cx="9144000" cy="6858000"/>
          </a:xfrm>
          <a:prstGeom prst="rect">
            <a:avLst/>
          </a:prstGeom>
          <a:noFill/>
          <a:ln w="9525">
            <a:noFill/>
            <a:miter lim="800000"/>
            <a:headEnd/>
            <a:tailEnd/>
          </a:ln>
        </p:spPr>
      </p:pic>
      <p:sp>
        <p:nvSpPr>
          <p:cNvPr id="2" name="標題 1"/>
          <p:cNvSpPr>
            <a:spLocks noGrp="1"/>
          </p:cNvSpPr>
          <p:nvPr>
            <p:ph type="title"/>
          </p:nvPr>
        </p:nvSpPr>
        <p:spPr>
          <a:xfrm>
            <a:off x="428596" y="0"/>
            <a:ext cx="7072362" cy="1143000"/>
          </a:xfrm>
        </p:spPr>
        <p:txBody>
          <a:bodyPr/>
          <a:lstStyle>
            <a:lvl1pPr algn="l">
              <a:defRPr sz="4000" b="1">
                <a:latin typeface="Times New Roman" pitchFamily="18" charset="0"/>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7" name="投影片編號版面配置區 5"/>
          <p:cNvSpPr>
            <a:spLocks noGrp="1"/>
          </p:cNvSpPr>
          <p:nvPr>
            <p:ph type="sldNum" sz="quarter" idx="4"/>
          </p:nvPr>
        </p:nvSpPr>
        <p:spPr>
          <a:xfrm>
            <a:off x="7010400" y="777875"/>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dirty="0"/>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CC4934BA-D916-407F-A7DC-F7360150681C}" type="slidenum">
              <a:rPr lang="zh-TW" altLang="en-US"/>
              <a:pPr>
                <a:defRPr/>
              </a:pPr>
              <a:t>‹#›</a:t>
            </a:fld>
            <a:endParaRPr lang="zh-TW" altLang="en-US" dirty="0"/>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18" Type="http://schemas.openxmlformats.org/officeDocument/2006/relationships/image" Target="../media/image53.pn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png"/><Relationship Id="rId17" Type="http://schemas.openxmlformats.org/officeDocument/2006/relationships/image" Target="../media/image52.jpeg"/><Relationship Id="rId2" Type="http://schemas.openxmlformats.org/officeDocument/2006/relationships/notesSlide" Target="../notesSlides/notesSlide27.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jpeg"/><Relationship Id="rId15" Type="http://schemas.openxmlformats.org/officeDocument/2006/relationships/image" Target="../media/image50.jpeg"/><Relationship Id="rId10" Type="http://schemas.openxmlformats.org/officeDocument/2006/relationships/image" Target="../media/image45.png"/><Relationship Id="rId19" Type="http://schemas.openxmlformats.org/officeDocument/2006/relationships/image" Target="../media/image54.jpe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png"/><Relationship Id="rId3" Type="http://schemas.openxmlformats.org/officeDocument/2006/relationships/image" Target="../media/image65.jpe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5.jpeg"/><Relationship Id="rId2" Type="http://schemas.openxmlformats.org/officeDocument/2006/relationships/notesSlide" Target="../notesSlides/notesSlide32.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jpeg"/><Relationship Id="rId28" Type="http://schemas.openxmlformats.org/officeDocument/2006/relationships/image" Target="../media/image90.jpe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8" Type="http://schemas.openxmlformats.org/officeDocument/2006/relationships/image" Target="../media/image7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png"/><Relationship Id="rId3" Type="http://schemas.openxmlformats.org/officeDocument/2006/relationships/image" Target="../media/image65.jpe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7.jpeg"/><Relationship Id="rId2" Type="http://schemas.openxmlformats.org/officeDocument/2006/relationships/notesSlide" Target="../notesSlides/notesSlide34.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jpeg"/><Relationship Id="rId28" Type="http://schemas.openxmlformats.org/officeDocument/2006/relationships/image" Target="../media/image90.jpe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8" Type="http://schemas.openxmlformats.org/officeDocument/2006/relationships/image" Target="../media/image70.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png"/><Relationship Id="rId3" Type="http://schemas.openxmlformats.org/officeDocument/2006/relationships/image" Target="../media/image65.jpe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8.jpeg"/><Relationship Id="rId2" Type="http://schemas.openxmlformats.org/officeDocument/2006/relationships/notesSlide" Target="../notesSlides/notesSlide3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jpeg"/><Relationship Id="rId28" Type="http://schemas.openxmlformats.org/officeDocument/2006/relationships/image" Target="../media/image90.jpe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8" Type="http://schemas.openxmlformats.org/officeDocument/2006/relationships/image" Target="../media/image70.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png"/><Relationship Id="rId3" Type="http://schemas.openxmlformats.org/officeDocument/2006/relationships/image" Target="../media/image65.jpeg"/><Relationship Id="rId21" Type="http://schemas.openxmlformats.org/officeDocument/2006/relationships/image" Target="../media/image83.png"/><Relationship Id="rId34" Type="http://schemas.openxmlformats.org/officeDocument/2006/relationships/image" Target="../media/image100.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9.jpeg"/><Relationship Id="rId2" Type="http://schemas.openxmlformats.org/officeDocument/2006/relationships/notesSlide" Target="../notesSlides/notesSlide38.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jpeg"/><Relationship Id="rId28" Type="http://schemas.openxmlformats.org/officeDocument/2006/relationships/image" Target="../media/image90.jpe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8" Type="http://schemas.openxmlformats.org/officeDocument/2006/relationships/image" Target="../media/image7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png"/><Relationship Id="rId3" Type="http://schemas.openxmlformats.org/officeDocument/2006/relationships/image" Target="../media/image65.jpe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101.jpeg"/><Relationship Id="rId2" Type="http://schemas.openxmlformats.org/officeDocument/2006/relationships/notesSlide" Target="../notesSlides/notesSlide40.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jpeg"/><Relationship Id="rId28" Type="http://schemas.openxmlformats.org/officeDocument/2006/relationships/image" Target="../media/image90.jpe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8" Type="http://schemas.openxmlformats.org/officeDocument/2006/relationships/image" Target="../media/image70.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png"/><Relationship Id="rId3" Type="http://schemas.openxmlformats.org/officeDocument/2006/relationships/image" Target="../media/image65.jpe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102.jpeg"/><Relationship Id="rId2" Type="http://schemas.openxmlformats.org/officeDocument/2006/relationships/notesSlide" Target="../notesSlides/notesSlide42.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jpeg"/><Relationship Id="rId28" Type="http://schemas.openxmlformats.org/officeDocument/2006/relationships/image" Target="../media/image90.jpe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8" Type="http://schemas.openxmlformats.org/officeDocument/2006/relationships/image" Target="../media/image70.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png"/><Relationship Id="rId21" Type="http://schemas.openxmlformats.org/officeDocument/2006/relationships/image" Target="../media/image83.png"/><Relationship Id="rId34" Type="http://schemas.openxmlformats.org/officeDocument/2006/relationships/image" Target="../media/image104.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103.jpeg"/><Relationship Id="rId2" Type="http://schemas.openxmlformats.org/officeDocument/2006/relationships/notesSlide" Target="../notesSlides/notesSlide44.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107.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106.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105.png"/><Relationship Id="rId8" Type="http://schemas.openxmlformats.org/officeDocument/2006/relationships/image" Target="../media/image70.jpeg"/><Relationship Id="rId3" Type="http://schemas.openxmlformats.org/officeDocument/2006/relationships/image" Target="../media/image6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png"/><Relationship Id="rId21" Type="http://schemas.openxmlformats.org/officeDocument/2006/relationships/image" Target="../media/image83.png"/><Relationship Id="rId34" Type="http://schemas.openxmlformats.org/officeDocument/2006/relationships/image" Target="../media/image109.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108.jpeg"/><Relationship Id="rId2" Type="http://schemas.openxmlformats.org/officeDocument/2006/relationships/notesSlide" Target="../notesSlides/notesSlide4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112.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111.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110.png"/><Relationship Id="rId8" Type="http://schemas.openxmlformats.org/officeDocument/2006/relationships/image" Target="../media/image70.jpeg"/><Relationship Id="rId3" Type="http://schemas.openxmlformats.org/officeDocument/2006/relationships/image" Target="../media/image65.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US" dirty="0"/>
          </a:p>
        </p:txBody>
      </p:sp>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a:t>
            </a:fld>
            <a:endParaRPr lang="zh-TW" altLang="en-US" dirty="0"/>
          </a:p>
        </p:txBody>
      </p:sp>
      <p:pic>
        <p:nvPicPr>
          <p:cNvPr id="4" name="Picture 3"/>
          <p:cNvPicPr>
            <a:picLocks noChangeAspect="1"/>
          </p:cNvPicPr>
          <p:nvPr/>
        </p:nvPicPr>
        <p:blipFill rotWithShape="1">
          <a:blip r:embed="rId3" cstate="print"/>
          <a:srcRect l="12490" r="12569" b="41600"/>
          <a:stretch/>
        </p:blipFill>
        <p:spPr>
          <a:xfrm>
            <a:off x="10435" y="0"/>
            <a:ext cx="9098069" cy="2455253"/>
          </a:xfrm>
          <a:prstGeom prst="rect">
            <a:avLst/>
          </a:prstGeom>
        </p:spPr>
      </p:pic>
      <p:sp>
        <p:nvSpPr>
          <p:cNvPr id="5" name="標題 1"/>
          <p:cNvSpPr txBox="1">
            <a:spLocks/>
          </p:cNvSpPr>
          <p:nvPr/>
        </p:nvSpPr>
        <p:spPr bwMode="auto">
          <a:xfrm>
            <a:off x="74069" y="2492896"/>
            <a:ext cx="9123718" cy="15119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Times New Roman" pitchFamily="18" charset="0"/>
                <a:ea typeface="微軟正黑體" pitchFamily="34" charset="-120"/>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ctr" eaLnBrk="1" fontAlgn="auto" hangingPunct="1">
              <a:spcBef>
                <a:spcPts val="0"/>
              </a:spcBef>
              <a:spcAft>
                <a:spcPts val="0"/>
              </a:spcAft>
            </a:pPr>
            <a:r>
              <a:rPr kumimoji="0" lang="en-IN" sz="2400" dirty="0" smtClean="0">
                <a:ea typeface="+mn-ea"/>
              </a:rPr>
              <a:t>A </a:t>
            </a:r>
            <a:r>
              <a:rPr kumimoji="0" lang="en-IN" sz="2400" dirty="0">
                <a:ea typeface="+mn-ea"/>
              </a:rPr>
              <a:t>Study on Detection of Retinal Blood Vessels with their Geometrical Physical Characteristics for Retinopathy of Prematurity (ROP)</a:t>
            </a:r>
            <a:endParaRPr kumimoji="0" lang="en-US" sz="1400" b="0" dirty="0"/>
          </a:p>
        </p:txBody>
      </p:sp>
      <p:sp>
        <p:nvSpPr>
          <p:cNvPr id="6" name="Rectangle 5"/>
          <p:cNvSpPr/>
          <p:nvPr/>
        </p:nvSpPr>
        <p:spPr>
          <a:xfrm>
            <a:off x="459464" y="4293096"/>
            <a:ext cx="8352928" cy="66172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lang="en-IN" dirty="0" smtClean="0">
                <a:latin typeface="Times New Roman" panose="02020603050405020304" pitchFamily="18" charset="0"/>
                <a:ea typeface="Microsoft JhengHei" panose="020B0604030504040204" pitchFamily="34" charset="-120"/>
                <a:cs typeface="Times New Roman" panose="02020603050405020304" pitchFamily="18" charset="0"/>
              </a:rPr>
              <a:t>Presenter: Ashish Kumar</a:t>
            </a:r>
          </a:p>
          <a:p>
            <a:r>
              <a:rPr lang="en-IN" dirty="0" smtClean="0">
                <a:latin typeface="Times New Roman" panose="02020603050405020304" pitchFamily="18" charset="0"/>
                <a:ea typeface="Microsoft JhengHei" panose="020B0604030504040204" pitchFamily="34" charset="-120"/>
                <a:cs typeface="Times New Roman" panose="02020603050405020304" pitchFamily="18" charset="0"/>
              </a:rPr>
              <a:t>Advisor: </a:t>
            </a:r>
            <a:r>
              <a:rPr lang="en-IN" dirty="0" err="1" smtClean="0">
                <a:latin typeface="Times New Roman" panose="02020603050405020304" pitchFamily="18" charset="0"/>
                <a:ea typeface="Microsoft JhengHei" panose="020B0604030504040204" pitchFamily="34" charset="-120"/>
                <a:cs typeface="Times New Roman" panose="02020603050405020304" pitchFamily="18" charset="0"/>
              </a:rPr>
              <a:t>Prof.</a:t>
            </a:r>
            <a:r>
              <a:rPr lang="en-IN" dirty="0" smtClean="0">
                <a:latin typeface="Times New Roman" panose="02020603050405020304" pitchFamily="18" charset="0"/>
                <a:ea typeface="Microsoft JhengHei" panose="020B0604030504040204" pitchFamily="34" charset="-120"/>
                <a:cs typeface="Times New Roman" panose="02020603050405020304" pitchFamily="18" charset="0"/>
              </a:rPr>
              <a:t> </a:t>
            </a:r>
            <a:r>
              <a:rPr lang="en-IN" dirty="0" err="1" smtClean="0">
                <a:latin typeface="Times New Roman" panose="02020603050405020304" pitchFamily="18" charset="0"/>
                <a:ea typeface="Microsoft JhengHei" panose="020B0604030504040204" pitchFamily="34" charset="-120"/>
                <a:cs typeface="Times New Roman" panose="02020603050405020304" pitchFamily="18" charset="0"/>
              </a:rPr>
              <a:t>Yo</a:t>
            </a:r>
            <a:r>
              <a:rPr lang="en-IN" dirty="0" smtClean="0">
                <a:latin typeface="Times New Roman" panose="02020603050405020304" pitchFamily="18" charset="0"/>
                <a:ea typeface="Microsoft JhengHei" panose="020B0604030504040204" pitchFamily="34" charset="-120"/>
                <a:cs typeface="Times New Roman" panose="02020603050405020304" pitchFamily="18" charset="0"/>
              </a:rPr>
              <a:t>-Ping Huang</a:t>
            </a:r>
            <a:endParaRPr lang="en-US" sz="1900" dirty="0" smtClean="0">
              <a:latin typeface="Times New Roman" panose="02020603050405020304" pitchFamily="18" charset="0"/>
              <a:cs typeface="Times New Roman" panose="02020603050405020304" pitchFamily="18" charset="0"/>
            </a:endParaRPr>
          </a:p>
        </p:txBody>
      </p:sp>
      <p:sp>
        <p:nvSpPr>
          <p:cNvPr id="9" name="Rectangle 1"/>
          <p:cNvSpPr>
            <a:spLocks noChangeArrowheads="1"/>
          </p:cNvSpPr>
          <p:nvPr/>
        </p:nvSpPr>
        <p:spPr bwMode="auto">
          <a:xfrm>
            <a:off x="1187624" y="45089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204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10</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Flowchart of </a:t>
            </a:r>
            <a:r>
              <a:rPr lang="en-IN" sz="2800" b="1" dirty="0" smtClean="0">
                <a:solidFill>
                  <a:srgbClr val="00B050"/>
                </a:solidFill>
                <a:latin typeface="Times New Roman" panose="02020603050405020304" pitchFamily="18" charset="0"/>
                <a:cs typeface="Times New Roman" panose="02020603050405020304" pitchFamily="18" charset="0"/>
              </a:rPr>
              <a:t>Proposed Method</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35" name="Rectangle 30"/>
          <p:cNvSpPr>
            <a:spLocks noChangeArrowheads="1"/>
          </p:cNvSpPr>
          <p:nvPr/>
        </p:nvSpPr>
        <p:spPr bwMode="auto">
          <a:xfrm>
            <a:off x="1188640" y="69893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6" name="Rectangle 46"/>
          <p:cNvSpPr>
            <a:spLocks noChangeArrowheads="1"/>
          </p:cNvSpPr>
          <p:nvPr/>
        </p:nvSpPr>
        <p:spPr bwMode="auto">
          <a:xfrm>
            <a:off x="1188640" y="11561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6"/>
          <p:cNvSpPr>
            <a:spLocks noChangeArrowheads="1"/>
          </p:cNvSpPr>
          <p:nvPr/>
        </p:nvSpPr>
        <p:spPr bwMode="auto">
          <a:xfrm>
            <a:off x="2631624" y="2337193"/>
            <a:ext cx="2255867" cy="274104"/>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Grayscale Conversion</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7" name="Rectangle 7"/>
          <p:cNvSpPr>
            <a:spLocks noChangeArrowheads="1"/>
          </p:cNvSpPr>
          <p:nvPr/>
        </p:nvSpPr>
        <p:spPr bwMode="auto">
          <a:xfrm>
            <a:off x="2631624" y="2849475"/>
            <a:ext cx="2255867" cy="274104"/>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Contrast Enhancement</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8" name="Rectangle 8"/>
          <p:cNvSpPr>
            <a:spLocks noChangeArrowheads="1"/>
          </p:cNvSpPr>
          <p:nvPr/>
        </p:nvSpPr>
        <p:spPr bwMode="auto">
          <a:xfrm>
            <a:off x="2636695" y="3853801"/>
            <a:ext cx="2255867" cy="274104"/>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Background Exclusion</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9" name="Rectangle 9"/>
          <p:cNvSpPr>
            <a:spLocks noChangeArrowheads="1"/>
          </p:cNvSpPr>
          <p:nvPr/>
        </p:nvSpPr>
        <p:spPr bwMode="auto">
          <a:xfrm>
            <a:off x="2631624" y="4375408"/>
            <a:ext cx="2255867" cy="274104"/>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Binarization</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10" name="Rectangle 11"/>
          <p:cNvSpPr>
            <a:spLocks noChangeArrowheads="1"/>
          </p:cNvSpPr>
          <p:nvPr/>
        </p:nvSpPr>
        <p:spPr bwMode="auto">
          <a:xfrm>
            <a:off x="2631624" y="1852786"/>
            <a:ext cx="2255867" cy="274104"/>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Green Channel Extraction</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11" name="Rectangle 12"/>
          <p:cNvSpPr>
            <a:spLocks noChangeArrowheads="1"/>
          </p:cNvSpPr>
          <p:nvPr/>
        </p:nvSpPr>
        <p:spPr bwMode="auto">
          <a:xfrm>
            <a:off x="2631624" y="3327417"/>
            <a:ext cx="2255867" cy="274103"/>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Background Noise Removal</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12" name="Rectangle 13"/>
          <p:cNvSpPr>
            <a:spLocks noChangeArrowheads="1"/>
          </p:cNvSpPr>
          <p:nvPr/>
        </p:nvSpPr>
        <p:spPr bwMode="auto">
          <a:xfrm>
            <a:off x="5258936" y="1852787"/>
            <a:ext cx="2255867" cy="274103"/>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Outer Ring and Spur Removal</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cxnSp>
        <p:nvCxnSpPr>
          <p:cNvPr id="13" name="Straight Arrow Connector 12"/>
          <p:cNvCxnSpPr>
            <a:stCxn id="27" idx="4"/>
            <a:endCxn id="10" idx="0"/>
          </p:cNvCxnSpPr>
          <p:nvPr/>
        </p:nvCxnSpPr>
        <p:spPr>
          <a:xfrm flipH="1">
            <a:off x="3759558" y="1654679"/>
            <a:ext cx="264" cy="1981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7" idx="0"/>
          </p:cNvCxnSpPr>
          <p:nvPr/>
        </p:nvCxnSpPr>
        <p:spPr>
          <a:xfrm>
            <a:off x="3759558" y="2611297"/>
            <a:ext cx="0" cy="238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11" idx="0"/>
          </p:cNvCxnSpPr>
          <p:nvPr/>
        </p:nvCxnSpPr>
        <p:spPr>
          <a:xfrm>
            <a:off x="3759558" y="3123579"/>
            <a:ext cx="0" cy="20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a:off x="3759558" y="3601520"/>
            <a:ext cx="5071" cy="252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8" idx="0"/>
          </p:cNvCxnSpPr>
          <p:nvPr/>
        </p:nvCxnSpPr>
        <p:spPr>
          <a:xfrm>
            <a:off x="3759558" y="4649512"/>
            <a:ext cx="0" cy="229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30"/>
          <p:cNvSpPr>
            <a:spLocks noChangeArrowheads="1"/>
          </p:cNvSpPr>
          <p:nvPr/>
        </p:nvSpPr>
        <p:spPr bwMode="auto">
          <a:xfrm>
            <a:off x="2631624" y="4878874"/>
            <a:ext cx="2255867" cy="274103"/>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Morphological Opening</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19" name="Rectangle 32"/>
          <p:cNvSpPr>
            <a:spLocks noChangeArrowheads="1"/>
          </p:cNvSpPr>
          <p:nvPr/>
        </p:nvSpPr>
        <p:spPr bwMode="auto">
          <a:xfrm>
            <a:off x="2631624" y="5379903"/>
            <a:ext cx="2255867" cy="274103"/>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Smaller Components Removal</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cxnSp>
        <p:nvCxnSpPr>
          <p:cNvPr id="20" name="Elbow Connector 19"/>
          <p:cNvCxnSpPr>
            <a:stCxn id="19" idx="2"/>
            <a:endCxn id="12" idx="0"/>
          </p:cNvCxnSpPr>
          <p:nvPr/>
        </p:nvCxnSpPr>
        <p:spPr>
          <a:xfrm rot="5400000" flipH="1" flipV="1">
            <a:off x="3172604" y="2439741"/>
            <a:ext cx="3801219" cy="2627312"/>
          </a:xfrm>
          <a:prstGeom prst="bentConnector5">
            <a:avLst>
              <a:gd name="adj1" fmla="val -6014"/>
              <a:gd name="adj2" fmla="val 50000"/>
              <a:gd name="adj3" fmla="val 106014"/>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65"/>
          <p:cNvSpPr>
            <a:spLocks noChangeArrowheads="1"/>
          </p:cNvSpPr>
          <p:nvPr/>
        </p:nvSpPr>
        <p:spPr bwMode="auto">
          <a:xfrm>
            <a:off x="5258936" y="2850406"/>
            <a:ext cx="2255867" cy="274104"/>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Times New Roman" panose="02020603050405020304" pitchFamily="18" charset="0"/>
                <a:ea typeface="PMingLiU"/>
                <a:cs typeface="Times New Roman" panose="02020603050405020304" pitchFamily="18" charset="0"/>
              </a:rPr>
              <a:t>Skeletonization</a:t>
            </a:r>
            <a:endParaRPr kumimoji="0" lang="en-US"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6"/>
          <p:cNvSpPr>
            <a:spLocks noChangeArrowheads="1"/>
          </p:cNvSpPr>
          <p:nvPr/>
        </p:nvSpPr>
        <p:spPr bwMode="auto">
          <a:xfrm>
            <a:off x="5258936" y="3336128"/>
            <a:ext cx="2255867" cy="274103"/>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Branchpoints Identification</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23" name="Rectangle 67"/>
          <p:cNvSpPr>
            <a:spLocks noChangeArrowheads="1"/>
          </p:cNvSpPr>
          <p:nvPr/>
        </p:nvSpPr>
        <p:spPr bwMode="auto">
          <a:xfrm>
            <a:off x="5268461" y="3855864"/>
            <a:ext cx="2255867" cy="274103"/>
          </a:xfrm>
          <a:prstGeom prst="rect">
            <a:avLst/>
          </a:prstGeom>
          <a:solidFill>
            <a:srgbClr val="FFCC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Labelling Vessels</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cxnSp>
        <p:nvCxnSpPr>
          <p:cNvPr id="24" name="Straight Arrow Connector 23"/>
          <p:cNvCxnSpPr>
            <a:stCxn id="31" idx="2"/>
            <a:endCxn id="21" idx="0"/>
          </p:cNvCxnSpPr>
          <p:nvPr/>
        </p:nvCxnSpPr>
        <p:spPr>
          <a:xfrm flipH="1">
            <a:off x="6386870" y="2611296"/>
            <a:ext cx="9525" cy="239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9" idx="0"/>
          </p:cNvCxnSpPr>
          <p:nvPr/>
        </p:nvCxnSpPr>
        <p:spPr>
          <a:xfrm flipH="1">
            <a:off x="3759558" y="4127905"/>
            <a:ext cx="5071" cy="247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2"/>
            <a:endCxn id="19" idx="0"/>
          </p:cNvCxnSpPr>
          <p:nvPr/>
        </p:nvCxnSpPr>
        <p:spPr>
          <a:xfrm>
            <a:off x="3759558" y="5152977"/>
            <a:ext cx="0" cy="226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4"/>
          <p:cNvSpPr>
            <a:spLocks noChangeArrowheads="1"/>
          </p:cNvSpPr>
          <p:nvPr/>
        </p:nvSpPr>
        <p:spPr bwMode="auto">
          <a:xfrm>
            <a:off x="2816303" y="1340768"/>
            <a:ext cx="1887037" cy="313911"/>
          </a:xfrm>
          <a:prstGeom prst="ellipse">
            <a:avLst/>
          </a:prstGeom>
          <a:solidFill>
            <a:srgbClr val="FFFF00"/>
          </a:solidFill>
          <a:ln w="12700">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smtClean="0">
                <a:ln>
                  <a:noFill/>
                </a:ln>
                <a:solidFill>
                  <a:srgbClr val="000000"/>
                </a:solidFill>
                <a:effectLst/>
                <a:latin typeface="Times New Roman" panose="02020603050405020304" pitchFamily="18" charset="0"/>
                <a:ea typeface="PMingLiU"/>
                <a:cs typeface="Times New Roman" panose="02020603050405020304" pitchFamily="18" charset="0"/>
              </a:rPr>
              <a:t>Input Image</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cxnSp>
        <p:nvCxnSpPr>
          <p:cNvPr id="28" name="Straight Arrow Connector 27"/>
          <p:cNvCxnSpPr>
            <a:stCxn id="12" idx="2"/>
            <a:endCxn id="31" idx="0"/>
          </p:cNvCxnSpPr>
          <p:nvPr/>
        </p:nvCxnSpPr>
        <p:spPr>
          <a:xfrm>
            <a:off x="6386870" y="2126890"/>
            <a:ext cx="9525" cy="210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2"/>
            <a:endCxn id="6" idx="0"/>
          </p:cNvCxnSpPr>
          <p:nvPr/>
        </p:nvCxnSpPr>
        <p:spPr>
          <a:xfrm>
            <a:off x="3759558" y="2126890"/>
            <a:ext cx="0" cy="210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2"/>
            <a:endCxn id="23" idx="0"/>
          </p:cNvCxnSpPr>
          <p:nvPr/>
        </p:nvCxnSpPr>
        <p:spPr>
          <a:xfrm>
            <a:off x="6386870" y="3610231"/>
            <a:ext cx="9525" cy="245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2"/>
          <p:cNvSpPr>
            <a:spLocks noChangeArrowheads="1"/>
          </p:cNvSpPr>
          <p:nvPr/>
        </p:nvSpPr>
        <p:spPr bwMode="auto">
          <a:xfrm>
            <a:off x="5268461" y="2337193"/>
            <a:ext cx="2255867" cy="274103"/>
          </a:xfrm>
          <a:prstGeom prst="rect">
            <a:avLst/>
          </a:prstGeom>
          <a:solidFill>
            <a:srgbClr val="92D050"/>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Times New Roman" panose="02020603050405020304" pitchFamily="18" charset="0"/>
                <a:ea typeface="PMingLiU"/>
                <a:cs typeface="Times New Roman" panose="02020603050405020304" pitchFamily="18" charset="0"/>
              </a:rPr>
              <a:t>Network of Vessels</a:t>
            </a:r>
            <a:endParaRPr kumimoji="0" lang="en-US"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32" name="Flowchart: Document 5"/>
          <p:cNvSpPr>
            <a:spLocks noChangeArrowheads="1"/>
          </p:cNvSpPr>
          <p:nvPr/>
        </p:nvSpPr>
        <p:spPr bwMode="auto">
          <a:xfrm>
            <a:off x="5280469" y="4366272"/>
            <a:ext cx="2243859" cy="432048"/>
          </a:xfrm>
          <a:prstGeom prst="flowChartDocument">
            <a:avLst/>
          </a:prstGeom>
          <a:solidFill>
            <a:srgbClr val="92D050"/>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smtClean="0">
              <a:ln>
                <a:noFill/>
              </a:ln>
              <a:solidFill>
                <a:srgbClr val="000000"/>
              </a:solidFill>
              <a:effectLst/>
              <a:latin typeface="Times New Roman" panose="02020603050405020304" pitchFamily="18" charset="0"/>
              <a:ea typeface="PMingLiU"/>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smtClean="0">
              <a:ln>
                <a:noFill/>
              </a:ln>
              <a:solidFill>
                <a:srgbClr val="000000"/>
              </a:solidFill>
              <a:effectLst/>
              <a:latin typeface="Times New Roman" panose="02020603050405020304" pitchFamily="18" charset="0"/>
              <a:ea typeface="PMingLiU"/>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Times New Roman" panose="02020603050405020304" pitchFamily="18" charset="0"/>
                <a:ea typeface="PMingLiU"/>
                <a:cs typeface="Times New Roman" panose="02020603050405020304" pitchFamily="18" charset="0"/>
              </a:rPr>
              <a:t>Length, Tortuosity and Width of Vessels</a:t>
            </a:r>
            <a:endParaRPr kumimoji="0" lang="en-US" altLang="zh-TW" sz="1200" b="0" i="0" u="none" strike="noStrike" cap="none" normalizeH="0" baseline="0" dirty="0" smtClean="0">
              <a:ln>
                <a:noFill/>
              </a:ln>
              <a:solidFill>
                <a:schemeClr val="tx1"/>
              </a:solidFill>
              <a:effectLst/>
              <a:ea typeface="PMingLiU"/>
              <a:cs typeface="PMingLi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800" b="0" i="0" u="none" strike="noStrike" cap="none" normalizeH="0" baseline="0" dirty="0" smtClean="0">
              <a:ln>
                <a:noFill/>
              </a:ln>
              <a:solidFill>
                <a:schemeClr val="tx1"/>
              </a:solidFill>
              <a:effectLst/>
              <a:latin typeface="Arial" panose="020B0604020202020204" pitchFamily="34" charset="0"/>
            </a:endParaRPr>
          </a:p>
        </p:txBody>
      </p:sp>
      <p:cxnSp>
        <p:nvCxnSpPr>
          <p:cNvPr id="33" name="Straight Arrow Connector 32"/>
          <p:cNvCxnSpPr>
            <a:stCxn id="21" idx="2"/>
            <a:endCxn id="22" idx="0"/>
          </p:cNvCxnSpPr>
          <p:nvPr/>
        </p:nvCxnSpPr>
        <p:spPr>
          <a:xfrm>
            <a:off x="6386870" y="3124510"/>
            <a:ext cx="0" cy="211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3" idx="2"/>
            <a:endCxn id="32" idx="0"/>
          </p:cNvCxnSpPr>
          <p:nvPr/>
        </p:nvCxnSpPr>
        <p:spPr>
          <a:xfrm>
            <a:off x="6396395" y="4129967"/>
            <a:ext cx="6004" cy="236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477419" y="5975030"/>
            <a:ext cx="3563033" cy="307777"/>
          </a:xfrm>
          <a:prstGeom prst="rect">
            <a:avLst/>
          </a:prstGeom>
        </p:spPr>
        <p:txBody>
          <a:bodyPr wrap="square">
            <a:spAutoFit/>
          </a:bodyPr>
          <a:lstStyle/>
          <a:p>
            <a:r>
              <a:rPr lang="en-US" sz="1400" kern="100" dirty="0">
                <a:latin typeface="Times New Roman" panose="02020603050405020304" pitchFamily="18" charset="0"/>
                <a:ea typeface="PMingLiU"/>
              </a:rPr>
              <a:t>Figure 3. Flowchart of </a:t>
            </a:r>
            <a:r>
              <a:rPr lang="en-US" sz="1400" kern="100" dirty="0" smtClean="0">
                <a:latin typeface="Times New Roman" panose="02020603050405020304" pitchFamily="18" charset="0"/>
                <a:ea typeface="PMingLiU"/>
              </a:rPr>
              <a:t>proposed </a:t>
            </a:r>
            <a:r>
              <a:rPr lang="en-US" sz="1400" kern="100" dirty="0">
                <a:latin typeface="Times New Roman" panose="02020603050405020304" pitchFamily="18" charset="0"/>
                <a:ea typeface="PMingLiU"/>
              </a:rPr>
              <a:t>method.</a:t>
            </a:r>
            <a:endParaRPr lang="en-IN" sz="1400" dirty="0"/>
          </a:p>
        </p:txBody>
      </p:sp>
    </p:spTree>
    <p:extLst>
      <p:ext uri="{BB962C8B-B14F-4D97-AF65-F5344CB8AC3E}">
        <p14:creationId xmlns:p14="http://schemas.microsoft.com/office/powerpoint/2010/main" val="34808906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11</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Green Channel Extraction</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412776"/>
            <a:ext cx="8861328" cy="2031325"/>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input image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separated into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channels and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one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of them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used as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input for vessel detection.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blue channel image was found to be of low contrast and doesn’t have much retinal vessels.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red channel image was found to be of fair contrast but since most of features were emitting a signal in red channel image and too much noise was present it was not chosen.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green channel image was selected as it provided an adequate contrast with darker retinal blood vessels on brighter background visible with normal sight.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Picture 42" descr="EYE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104" y="3501008"/>
            <a:ext cx="1639673" cy="13182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descr="Eyechannelgreencolour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2879304" y="3501008"/>
            <a:ext cx="1639673" cy="13208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Eyechannelredcolour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9504" y="3501008"/>
            <a:ext cx="1639673" cy="13223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3" descr="Eyechannelbluecolour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5363" y="3501008"/>
            <a:ext cx="1630012" cy="13182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707221" y="4777137"/>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11" name="Rectangle 10"/>
          <p:cNvSpPr/>
          <p:nvPr/>
        </p:nvSpPr>
        <p:spPr>
          <a:xfrm>
            <a:off x="3575986" y="4777137"/>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12" name="Rectangle 11"/>
          <p:cNvSpPr/>
          <p:nvPr/>
        </p:nvSpPr>
        <p:spPr>
          <a:xfrm>
            <a:off x="5304178" y="4757392"/>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13" name="Rectangle 12"/>
          <p:cNvSpPr/>
          <p:nvPr/>
        </p:nvSpPr>
        <p:spPr>
          <a:xfrm>
            <a:off x="7127776" y="4757392"/>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15" name="Rectangle 14"/>
          <p:cNvSpPr/>
          <p:nvPr/>
        </p:nvSpPr>
        <p:spPr>
          <a:xfrm>
            <a:off x="107504" y="5085184"/>
            <a:ext cx="8910736"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4. Different channel images, </a:t>
            </a:r>
            <a:r>
              <a:rPr lang="en-US" sz="1400" kern="100" dirty="0" smtClean="0">
                <a:latin typeface="Times New Roman" panose="02020603050405020304" pitchFamily="18" charset="0"/>
                <a:ea typeface="PMingLiU"/>
              </a:rPr>
              <a:t>(a) </a:t>
            </a:r>
            <a:r>
              <a:rPr lang="en-US" sz="1400" kern="100" dirty="0">
                <a:latin typeface="Times New Roman" panose="02020603050405020304" pitchFamily="18" charset="0"/>
                <a:ea typeface="PMingLiU"/>
              </a:rPr>
              <a:t>original RGB image, (b) red channel image, (c) green channel image, and (d) blue channel image.</a:t>
            </a:r>
            <a:endParaRPr lang="en-IN" sz="1600" dirty="0"/>
          </a:p>
        </p:txBody>
      </p:sp>
    </p:spTree>
    <p:extLst>
      <p:ext uri="{BB962C8B-B14F-4D97-AF65-F5344CB8AC3E}">
        <p14:creationId xmlns:p14="http://schemas.microsoft.com/office/powerpoint/2010/main" val="4003090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12</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Gray Scale Conversion</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318116"/>
            <a:ext cx="8861328" cy="2031325"/>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input green channel image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resized to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584×565 to make computation faster as original image was very big.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original pixel values in image were in integers which cannot accept decimal points.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segmentation of blood vessels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precession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till decimal points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is necessary.</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So resized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image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converted into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double data type after which the conversion was performed in lab color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space. </a:t>
            </a:r>
          </a:p>
          <a:p>
            <a:pPr marL="285750" lvl="0" indent="-285750" algn="just" fontAlgn="auto">
              <a:spcBef>
                <a:spcPts val="0"/>
              </a:spcBef>
              <a:spcAft>
                <a:spcPts val="0"/>
              </a:spcAft>
              <a:buFont typeface="Arial" panose="020B0604020202020204" pitchFamily="34" charset="0"/>
              <a:buChar char="•"/>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the principle component analysis (PCA) of weighted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lab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color model is used for converting the image into grayscale.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Picture 44" descr="Eyechannel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0" y="3501008"/>
            <a:ext cx="1830742" cy="14751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9" descr="Eyechannelgre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9465" y="3501008"/>
            <a:ext cx="1815612" cy="1467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2" descr="Eyechannelb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2120" y="3501008"/>
            <a:ext cx="1845872" cy="14739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422897" y="4921423"/>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10" name="Rectangle 9"/>
          <p:cNvSpPr/>
          <p:nvPr/>
        </p:nvSpPr>
        <p:spPr>
          <a:xfrm>
            <a:off x="4404586" y="4921423"/>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11" name="Rectangle 10"/>
          <p:cNvSpPr/>
          <p:nvPr/>
        </p:nvSpPr>
        <p:spPr>
          <a:xfrm>
            <a:off x="6420810" y="4921423"/>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12" name="Rectangle 11"/>
          <p:cNvSpPr/>
          <p:nvPr/>
        </p:nvSpPr>
        <p:spPr>
          <a:xfrm>
            <a:off x="1547664" y="5137447"/>
            <a:ext cx="6264696" cy="307777"/>
          </a:xfrm>
          <a:prstGeom prst="rect">
            <a:avLst/>
          </a:prstGeom>
        </p:spPr>
        <p:txBody>
          <a:bodyPr wrap="square">
            <a:spAutoFit/>
          </a:bodyPr>
          <a:lstStyle/>
          <a:p>
            <a:r>
              <a:rPr lang="en-US" sz="1400" kern="100" dirty="0">
                <a:latin typeface="Times New Roman" panose="02020603050405020304" pitchFamily="18" charset="0"/>
                <a:ea typeface="PMingLiU"/>
              </a:rPr>
              <a:t>Figure 5. </a:t>
            </a:r>
            <a:r>
              <a:rPr lang="en-US" sz="1400" kern="100" dirty="0" smtClean="0">
                <a:latin typeface="Times New Roman" panose="02020603050405020304" pitchFamily="18" charset="0"/>
                <a:ea typeface="PMingLiU"/>
              </a:rPr>
              <a:t>Gray </a:t>
            </a:r>
            <a:r>
              <a:rPr lang="en-US" sz="1400" kern="100" dirty="0">
                <a:latin typeface="Times New Roman" panose="02020603050405020304" pitchFamily="18" charset="0"/>
                <a:ea typeface="PMingLiU"/>
              </a:rPr>
              <a:t>scale images, (a</a:t>
            </a:r>
            <a:r>
              <a:rPr lang="en-US" sz="1400" kern="100" dirty="0" smtClean="0">
                <a:latin typeface="Times New Roman" panose="02020603050405020304" pitchFamily="18" charset="0"/>
                <a:ea typeface="PMingLiU"/>
              </a:rPr>
              <a:t>) </a:t>
            </a:r>
            <a:r>
              <a:rPr lang="en-US" sz="1400" kern="100" dirty="0">
                <a:latin typeface="Times New Roman" panose="02020603050405020304" pitchFamily="18" charset="0"/>
                <a:ea typeface="PMingLiU"/>
              </a:rPr>
              <a:t>red channel, (b) green channel, and (c) blue channel.</a:t>
            </a:r>
            <a:endParaRPr lang="en-IN" sz="1400" dirty="0"/>
          </a:p>
        </p:txBody>
      </p:sp>
    </p:spTree>
    <p:extLst>
      <p:ext uri="{BB962C8B-B14F-4D97-AF65-F5344CB8AC3E}">
        <p14:creationId xmlns:p14="http://schemas.microsoft.com/office/powerpoint/2010/main" val="1934605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13</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Contrast Enhancement</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412776"/>
            <a:ext cx="8861328" cy="1815882"/>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contrast enhancement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performed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using contrast-limited adaptive histogram equalization (CLAHE).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contrary to AHE, CLAHE works on smaller regions present in the image which are known as ‘tiles’.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Each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tile contrast is enhanced by using this equalization technique resulting in a histogram of output region which approximately match a specified histogram.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tile size was chosen to be 8×8 and total number of bins selected were 128 for experimental purpose.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197" t="5632" r="2189" b="84"/>
          <a:stretch/>
        </p:blipFill>
        <p:spPr>
          <a:xfrm>
            <a:off x="3351413" y="3493374"/>
            <a:ext cx="2073771" cy="1644073"/>
          </a:xfrm>
          <a:prstGeom prst="rect">
            <a:avLst/>
          </a:prstGeom>
        </p:spPr>
      </p:pic>
      <p:sp>
        <p:nvSpPr>
          <p:cNvPr id="7" name="Rectangle 6"/>
          <p:cNvSpPr/>
          <p:nvPr/>
        </p:nvSpPr>
        <p:spPr>
          <a:xfrm>
            <a:off x="3131840" y="5137447"/>
            <a:ext cx="2739853" cy="307777"/>
          </a:xfrm>
          <a:prstGeom prst="rect">
            <a:avLst/>
          </a:prstGeom>
        </p:spPr>
        <p:txBody>
          <a:bodyPr wrap="none">
            <a:spAutoFit/>
          </a:bodyPr>
          <a:lstStyle/>
          <a:p>
            <a:r>
              <a:rPr lang="en-US" sz="1400" kern="100" dirty="0">
                <a:latin typeface="Times New Roman" panose="02020603050405020304" pitchFamily="18" charset="0"/>
                <a:ea typeface="PMingLiU"/>
              </a:rPr>
              <a:t>Figure 6. Contrast enhanced image.</a:t>
            </a:r>
            <a:endParaRPr lang="en-IN" sz="1400" dirty="0"/>
          </a:p>
        </p:txBody>
      </p:sp>
    </p:spTree>
    <p:extLst>
      <p:ext uri="{BB962C8B-B14F-4D97-AF65-F5344CB8AC3E}">
        <p14:creationId xmlns:p14="http://schemas.microsoft.com/office/powerpoint/2010/main" val="3086926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14</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Background Noise Removal</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268760"/>
            <a:ext cx="8861328" cy="2246769"/>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removing noise we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performed background noise removal by creating the mask of input image.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creating the mask of input mage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binarization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operation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performed 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converting the 2D contrast enhanced image to grayscale.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holes present in the image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were then filled followed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by removing smaller objects less than 100 pixels in the converted binary image.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subtraction of this masked image was performed on the contrast enhanced image to generate a new contrast enhanced image.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146"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l="961" t="3699" r="1425" b="2019"/>
          <a:stretch>
            <a:fillRect/>
          </a:stretch>
        </p:blipFill>
        <p:spPr bwMode="auto">
          <a:xfrm>
            <a:off x="2233749" y="3617643"/>
            <a:ext cx="1912485" cy="154040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l="197" t="5632" r="2190" b="1932"/>
          <a:stretch>
            <a:fillRect/>
          </a:stretch>
        </p:blipFill>
        <p:spPr bwMode="auto">
          <a:xfrm>
            <a:off x="4914088" y="3618144"/>
            <a:ext cx="1890160" cy="15255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03648" y="5377614"/>
            <a:ext cx="6984776" cy="307777"/>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7. </a:t>
            </a:r>
            <a:r>
              <a:rPr lang="en-US" sz="1400" kern="100" dirty="0">
                <a:latin typeface="Times New Roman" panose="02020603050405020304" pitchFamily="18" charset="0"/>
                <a:ea typeface="PMingLiU"/>
              </a:rPr>
              <a:t>(a) Background mask, (b) new contrast enhanced image without background noise.</a:t>
            </a:r>
            <a:endParaRPr lang="en-IN" sz="1400" dirty="0"/>
          </a:p>
        </p:txBody>
      </p:sp>
      <p:sp>
        <p:nvSpPr>
          <p:cNvPr id="7" name="Rectangle 6"/>
          <p:cNvSpPr/>
          <p:nvPr/>
        </p:nvSpPr>
        <p:spPr>
          <a:xfrm>
            <a:off x="3036434" y="5085184"/>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11" name="Rectangle 10"/>
          <p:cNvSpPr/>
          <p:nvPr/>
        </p:nvSpPr>
        <p:spPr>
          <a:xfrm>
            <a:off x="5763120" y="5109326"/>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Tree>
    <p:extLst>
      <p:ext uri="{BB962C8B-B14F-4D97-AF65-F5344CB8AC3E}">
        <p14:creationId xmlns:p14="http://schemas.microsoft.com/office/powerpoint/2010/main" val="7805014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15</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Background Exclusion</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22470" y="1329401"/>
            <a:ext cx="8861328" cy="2462213"/>
          </a:xfrm>
          <a:prstGeom prst="rect">
            <a:avLst/>
          </a:prstGeom>
        </p:spPr>
        <p:txBody>
          <a:bodyPr wrap="square">
            <a:spAutoFit/>
          </a:bodyPr>
          <a:lstStyle/>
          <a:p>
            <a:pPr marL="28575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For this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image filtering technique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employed. Image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filtering is used for highlighting certain features or removing certain features in images.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Spatial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domain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filter named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average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filter was used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for removing the noise in the inner region of fundus image.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average filter works by moving through the image pixel by pixel replacing each value with the average of value of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neighbouring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pixels including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itself.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size of average filter used was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10×10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for experiment purpose.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background was excluded by subtracting the average filtered image from the new enhanced image.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Rectangle 5"/>
          <p:cNvSpPr/>
          <p:nvPr/>
        </p:nvSpPr>
        <p:spPr>
          <a:xfrm>
            <a:off x="2015716" y="5569495"/>
            <a:ext cx="5220580" cy="307777"/>
          </a:xfrm>
          <a:prstGeom prst="rect">
            <a:avLst/>
          </a:prstGeom>
        </p:spPr>
        <p:txBody>
          <a:bodyPr wrap="square">
            <a:spAutoFit/>
          </a:bodyPr>
          <a:lstStyle/>
          <a:p>
            <a:r>
              <a:rPr lang="en-IN" sz="1400" kern="100" dirty="0">
                <a:latin typeface="Times New Roman" panose="02020603050405020304" pitchFamily="18" charset="0"/>
                <a:ea typeface="PMingLiU"/>
              </a:rPr>
              <a:t>Figure </a:t>
            </a:r>
            <a:r>
              <a:rPr lang="en-IN" sz="1400" kern="100" dirty="0" smtClean="0">
                <a:latin typeface="Times New Roman" panose="02020603050405020304" pitchFamily="18" charset="0"/>
                <a:ea typeface="PMingLiU"/>
              </a:rPr>
              <a:t>8. </a:t>
            </a:r>
            <a:r>
              <a:rPr lang="en-IN" sz="1400" kern="100" dirty="0">
                <a:latin typeface="Times New Roman" panose="02020603050405020304" pitchFamily="18" charset="0"/>
                <a:ea typeface="PMingLiU"/>
              </a:rPr>
              <a:t>(a) Average filtered image, (b) background excluded image.</a:t>
            </a:r>
            <a:endParaRPr lang="en-IN" sz="1400" dirty="0"/>
          </a:p>
        </p:txBody>
      </p:sp>
      <p:pic>
        <p:nvPicPr>
          <p:cNvPr id="10242" name="Picture 34" descr="filteredimag"/>
          <p:cNvPicPr>
            <a:picLocks noChangeAspect="1" noChangeArrowheads="1"/>
          </p:cNvPicPr>
          <p:nvPr/>
        </p:nvPicPr>
        <p:blipFill>
          <a:blip r:embed="rId3" cstate="print">
            <a:extLst>
              <a:ext uri="{28A0092B-C50C-407E-A947-70E740481C1C}">
                <a14:useLocalDpi xmlns:a14="http://schemas.microsoft.com/office/drawing/2010/main" val="0"/>
              </a:ext>
            </a:extLst>
          </a:blip>
          <a:srcRect t="4749"/>
          <a:stretch>
            <a:fillRect/>
          </a:stretch>
        </p:blipFill>
        <p:spPr bwMode="auto">
          <a:xfrm>
            <a:off x="2261230" y="3867497"/>
            <a:ext cx="1876917" cy="1483256"/>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2190" t="5632" b="84"/>
          <a:stretch>
            <a:fillRect/>
          </a:stretch>
        </p:blipFill>
        <p:spPr bwMode="auto">
          <a:xfrm>
            <a:off x="4876413" y="3861048"/>
            <a:ext cx="1855827" cy="14832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36434" y="5301208"/>
            <a:ext cx="383438" cy="307777"/>
          </a:xfrm>
          <a:prstGeom prst="rect">
            <a:avLst/>
          </a:prstGeom>
        </p:spPr>
        <p:txBody>
          <a:bodyPr wrap="none">
            <a:spAutoFit/>
          </a:bodyPr>
          <a:lstStyle/>
          <a:p>
            <a:r>
              <a:rPr lang="en-IN" sz="1400" kern="100" dirty="0">
                <a:latin typeface="Times New Roman" panose="02020603050405020304" pitchFamily="18" charset="0"/>
                <a:ea typeface="PMingLiU"/>
              </a:rPr>
              <a:t>(a)</a:t>
            </a:r>
            <a:endParaRPr lang="en-IN" sz="1400" dirty="0"/>
          </a:p>
        </p:txBody>
      </p:sp>
      <p:sp>
        <p:nvSpPr>
          <p:cNvPr id="10" name="Rectangle 9"/>
          <p:cNvSpPr/>
          <p:nvPr/>
        </p:nvSpPr>
        <p:spPr>
          <a:xfrm>
            <a:off x="5619104" y="5301208"/>
            <a:ext cx="393056" cy="307777"/>
          </a:xfrm>
          <a:prstGeom prst="rect">
            <a:avLst/>
          </a:prstGeom>
        </p:spPr>
        <p:txBody>
          <a:bodyPr wrap="none">
            <a:spAutoFit/>
          </a:bodyPr>
          <a:lstStyle/>
          <a:p>
            <a:r>
              <a:rPr lang="en-IN" sz="1400" kern="100" dirty="0" smtClean="0">
                <a:latin typeface="Times New Roman" panose="02020603050405020304" pitchFamily="18" charset="0"/>
                <a:ea typeface="PMingLiU"/>
              </a:rPr>
              <a:t>(b)</a:t>
            </a:r>
            <a:endParaRPr lang="en-IN" sz="1400" dirty="0"/>
          </a:p>
        </p:txBody>
      </p:sp>
    </p:spTree>
    <p:extLst>
      <p:ext uri="{BB962C8B-B14F-4D97-AF65-F5344CB8AC3E}">
        <p14:creationId xmlns:p14="http://schemas.microsoft.com/office/powerpoint/2010/main" val="3077756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16</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Binarization</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397675"/>
            <a:ext cx="8861328" cy="2031325"/>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To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obtain the vessels from the background excluded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image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 proper threshold value need to be determined.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determining the threshold value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ISODATA method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was used.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new threshold value was computed as average of these two sample means.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process repeated until the threshold value does not change any more.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While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converting the image to binary image the level was reduced by 0.008 and then binarization was performed.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l="197" t="5631" r="197"/>
          <a:stretch/>
        </p:blipFill>
        <p:spPr>
          <a:xfrm>
            <a:off x="3419872" y="3604374"/>
            <a:ext cx="2160240" cy="1728192"/>
          </a:xfrm>
          <a:prstGeom prst="rect">
            <a:avLst/>
          </a:prstGeom>
        </p:spPr>
      </p:pic>
      <p:sp>
        <p:nvSpPr>
          <p:cNvPr id="11" name="Rectangle 10"/>
          <p:cNvSpPr/>
          <p:nvPr/>
        </p:nvSpPr>
        <p:spPr>
          <a:xfrm>
            <a:off x="3613033" y="5353471"/>
            <a:ext cx="1895071" cy="307777"/>
          </a:xfrm>
          <a:prstGeom prst="rect">
            <a:avLst/>
          </a:prstGeom>
        </p:spPr>
        <p:txBody>
          <a:bodyPr wrap="none">
            <a:spAutoFit/>
          </a:bodyPr>
          <a:lstStyle/>
          <a:p>
            <a:pPr algn="ctr">
              <a:spcAft>
                <a:spcPts val="0"/>
              </a:spcAft>
            </a:pPr>
            <a:r>
              <a:rPr lang="en-US" sz="1400" kern="100" dirty="0">
                <a:latin typeface="Times New Roman" panose="02020603050405020304" pitchFamily="18" charset="0"/>
                <a:ea typeface="PMingLiU"/>
                <a:cs typeface="Times New Roman" panose="02020603050405020304" pitchFamily="18" charset="0"/>
              </a:rPr>
              <a:t>Figure </a:t>
            </a:r>
            <a:r>
              <a:rPr lang="en-US" sz="1400" kern="100" dirty="0" smtClean="0">
                <a:latin typeface="Times New Roman" panose="02020603050405020304" pitchFamily="18" charset="0"/>
                <a:ea typeface="PMingLiU"/>
                <a:cs typeface="Times New Roman" panose="02020603050405020304" pitchFamily="18" charset="0"/>
              </a:rPr>
              <a:t>9. Binary </a:t>
            </a:r>
            <a:r>
              <a:rPr lang="en-US" sz="1400" kern="100" dirty="0">
                <a:latin typeface="Times New Roman" panose="02020603050405020304" pitchFamily="18" charset="0"/>
                <a:ea typeface="PMingLiU"/>
                <a:cs typeface="Times New Roman" panose="02020603050405020304" pitchFamily="18" charset="0"/>
              </a:rPr>
              <a:t>image.</a:t>
            </a:r>
            <a:endParaRPr lang="en-IN" sz="1400" kern="100" dirty="0">
              <a:effectLst/>
              <a:latin typeface="Calibri" panose="020F0502020204030204" pitchFamily="34" charset="0"/>
              <a:ea typeface="PMingLiU"/>
              <a:cs typeface="Times New Roman" panose="02020603050405020304" pitchFamily="18" charset="0"/>
            </a:endParaRPr>
          </a:p>
        </p:txBody>
      </p:sp>
    </p:spTree>
    <p:extLst>
      <p:ext uri="{BB962C8B-B14F-4D97-AF65-F5344CB8AC3E}">
        <p14:creationId xmlns:p14="http://schemas.microsoft.com/office/powerpoint/2010/main" val="2564597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17</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Morphological Opening</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287919"/>
            <a:ext cx="8861328" cy="2677656"/>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further removing noise at inner region morphological opening operation was performed.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This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noise present in the inner region is also white i.e. why the structural differences between the noise present in image and retinal blood vessels are examined.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Morphological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opening helps in removing these noises while preserving the vessels which were not in contact with the noises.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Morphological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opening is a combination of two morphological operations named erosion and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dilation.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disk-shaped structuring element with a radius of 1 pixel was created and opening operation was performed with help of this structuring element</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Rectangle 6"/>
          <p:cNvSpPr/>
          <p:nvPr/>
        </p:nvSpPr>
        <p:spPr>
          <a:xfrm>
            <a:off x="2293207" y="5628730"/>
            <a:ext cx="4583049" cy="307777"/>
          </a:xfrm>
          <a:prstGeom prst="rect">
            <a:avLst/>
          </a:prstGeom>
        </p:spPr>
        <p:txBody>
          <a:bodyPr wrap="none">
            <a:spAutoFit/>
          </a:bodyPr>
          <a:lstStyle/>
          <a:p>
            <a:pPr algn="ctr">
              <a:spcAft>
                <a:spcPts val="0"/>
              </a:spcAft>
            </a:pPr>
            <a:r>
              <a:rPr lang="en-IN" sz="1400" kern="100" dirty="0">
                <a:latin typeface="Times New Roman" panose="02020603050405020304" pitchFamily="18" charset="0"/>
                <a:ea typeface="PMingLiU"/>
                <a:cs typeface="Times New Roman" panose="02020603050405020304" pitchFamily="18" charset="0"/>
              </a:rPr>
              <a:t>Figure </a:t>
            </a:r>
            <a:r>
              <a:rPr lang="en-IN" sz="1400" kern="100" dirty="0" smtClean="0">
                <a:latin typeface="Times New Roman" panose="02020603050405020304" pitchFamily="18" charset="0"/>
                <a:ea typeface="PMingLiU"/>
                <a:cs typeface="Times New Roman" panose="02020603050405020304" pitchFamily="18" charset="0"/>
              </a:rPr>
              <a:t>10. </a:t>
            </a:r>
            <a:r>
              <a:rPr lang="en-IN" sz="1400" kern="100" dirty="0">
                <a:latin typeface="Times New Roman" panose="02020603050405020304" pitchFamily="18" charset="0"/>
                <a:ea typeface="PMingLiU"/>
                <a:cs typeface="Times New Roman" panose="02020603050405020304" pitchFamily="18" charset="0"/>
              </a:rPr>
              <a:t>Retinal vessel image after morphological opening.</a:t>
            </a:r>
            <a:endParaRPr lang="en-IN" sz="1400" kern="100" dirty="0">
              <a:effectLst/>
              <a:latin typeface="Calibri" panose="020F0502020204030204" pitchFamily="34" charset="0"/>
              <a:ea typeface="PMingLiU"/>
              <a:cs typeface="Times New Roman" panose="02020603050405020304" pitchFamily="18" charset="0"/>
            </a:endParaRPr>
          </a:p>
        </p:txBody>
      </p:sp>
      <p:pic>
        <p:nvPicPr>
          <p:cNvPr id="8" name="Picture 7"/>
          <p:cNvPicPr/>
          <p:nvPr/>
        </p:nvPicPr>
        <p:blipFill rotWithShape="1">
          <a:blip r:embed="rId3" cstate="print">
            <a:extLst>
              <a:ext uri="{28A0092B-C50C-407E-A947-70E740481C1C}">
                <a14:useLocalDpi xmlns:a14="http://schemas.microsoft.com/office/drawing/2010/main" val="0"/>
              </a:ext>
            </a:extLst>
          </a:blip>
          <a:srcRect t="5631"/>
          <a:stretch/>
        </p:blipFill>
        <p:spPr>
          <a:xfrm>
            <a:off x="3563888" y="4005064"/>
            <a:ext cx="2116710" cy="1586874"/>
          </a:xfrm>
          <a:prstGeom prst="rect">
            <a:avLst/>
          </a:prstGeom>
        </p:spPr>
      </p:pic>
    </p:spTree>
    <p:extLst>
      <p:ext uri="{BB962C8B-B14F-4D97-AF65-F5344CB8AC3E}">
        <p14:creationId xmlns:p14="http://schemas.microsoft.com/office/powerpoint/2010/main" val="6445001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18</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Smaller Components Removal</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398255"/>
            <a:ext cx="8861328" cy="2246769"/>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retinal vessel image after morphological opening was further cleaned to find out the vessels present in the image which did not come in contact with noise.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removing the smaller noise still present in image we performed area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opening.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After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different values were tested the maximum number of pixels in object was specified as a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non-negative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integer value.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That removed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all noises that are fewer than 90 pixels from the vessel image after morphological opening producing image with clean vessels.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t="5631"/>
          <a:stretch/>
        </p:blipFill>
        <p:spPr>
          <a:xfrm>
            <a:off x="3419872" y="3769296"/>
            <a:ext cx="2160240" cy="1656184"/>
          </a:xfrm>
          <a:prstGeom prst="rect">
            <a:avLst/>
          </a:prstGeom>
        </p:spPr>
      </p:pic>
      <p:sp>
        <p:nvSpPr>
          <p:cNvPr id="2" name="Rectangle 1"/>
          <p:cNvSpPr/>
          <p:nvPr/>
        </p:nvSpPr>
        <p:spPr>
          <a:xfrm>
            <a:off x="3614045" y="5425479"/>
            <a:ext cx="1915909" cy="307777"/>
          </a:xfrm>
          <a:prstGeom prst="rect">
            <a:avLst/>
          </a:prstGeom>
        </p:spPr>
        <p:txBody>
          <a:bodyPr wrap="none">
            <a:spAutoFit/>
          </a:bodyPr>
          <a:lstStyle/>
          <a:p>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11. </a:t>
            </a:r>
            <a:r>
              <a:rPr lang="en-US" sz="1400" kern="100" dirty="0">
                <a:latin typeface="Times New Roman" panose="02020603050405020304" pitchFamily="18" charset="0"/>
                <a:ea typeface="PMingLiU"/>
              </a:rPr>
              <a:t>Clean image.</a:t>
            </a:r>
            <a:endParaRPr lang="en-IN" sz="1400" dirty="0"/>
          </a:p>
        </p:txBody>
      </p:sp>
    </p:spTree>
    <p:extLst>
      <p:ext uri="{BB962C8B-B14F-4D97-AF65-F5344CB8AC3E}">
        <p14:creationId xmlns:p14="http://schemas.microsoft.com/office/powerpoint/2010/main" val="1536502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19</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Outer Ring and Spur Removal</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539949"/>
            <a:ext cx="8861328" cy="1384995"/>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For finally extracting the network of vessels outer ring and spur present in the image were removed.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outer ring formed in fundus images is because of the limits of the fundus cameras.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It was removed using 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masked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image.</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After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which spur removal was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done to remove the unwanted spurs in the image.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26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t="5630"/>
          <a:stretch>
            <a:fillRect/>
          </a:stretch>
        </p:blipFill>
        <p:spPr bwMode="auto">
          <a:xfrm>
            <a:off x="1043608" y="3156591"/>
            <a:ext cx="2013412" cy="157607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38" descr="coloured image"/>
          <p:cNvPicPr>
            <a:picLocks noChangeAspect="1" noChangeArrowheads="1"/>
          </p:cNvPicPr>
          <p:nvPr/>
        </p:nvPicPr>
        <p:blipFill>
          <a:blip r:embed="rId4" cstate="print">
            <a:extLst>
              <a:ext uri="{28A0092B-C50C-407E-A947-70E740481C1C}">
                <a14:useLocalDpi xmlns:a14="http://schemas.microsoft.com/office/drawing/2010/main" val="0"/>
              </a:ext>
            </a:extLst>
          </a:blip>
          <a:srcRect t="5307"/>
          <a:stretch>
            <a:fillRect/>
          </a:stretch>
        </p:blipFill>
        <p:spPr bwMode="auto">
          <a:xfrm>
            <a:off x="3626025" y="3140968"/>
            <a:ext cx="2029915" cy="1584324"/>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98" descr="complemen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t="25423"/>
          <a:stretch>
            <a:fillRect/>
          </a:stretch>
        </p:blipFill>
        <p:spPr bwMode="auto">
          <a:xfrm>
            <a:off x="6189739" y="3142241"/>
            <a:ext cx="2054670" cy="15925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19672" y="4993431"/>
            <a:ext cx="6149703" cy="307777"/>
          </a:xfrm>
          <a:prstGeom prst="rect">
            <a:avLst/>
          </a:prstGeom>
        </p:spPr>
        <p:txBody>
          <a:bodyPr wrap="square">
            <a:spAutoFit/>
          </a:bodyPr>
          <a:lstStyle/>
          <a:p>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12. </a:t>
            </a:r>
            <a:r>
              <a:rPr lang="en-US" sz="1400" kern="100" dirty="0">
                <a:latin typeface="Times New Roman" panose="02020603050405020304" pitchFamily="18" charset="0"/>
                <a:ea typeface="PMingLiU"/>
              </a:rPr>
              <a:t>(a) Network of vessels, (b) colored image, and (c) complemented image.</a:t>
            </a:r>
            <a:endParaRPr lang="en-IN" sz="1400" dirty="0"/>
          </a:p>
        </p:txBody>
      </p:sp>
      <p:sp>
        <p:nvSpPr>
          <p:cNvPr id="9" name="Rectangle 8"/>
          <p:cNvSpPr/>
          <p:nvPr/>
        </p:nvSpPr>
        <p:spPr>
          <a:xfrm>
            <a:off x="1869923" y="4683695"/>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15" name="Rectangle 14"/>
          <p:cNvSpPr/>
          <p:nvPr/>
        </p:nvSpPr>
        <p:spPr>
          <a:xfrm>
            <a:off x="4529015" y="4705399"/>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16" name="Rectangle 15"/>
          <p:cNvSpPr/>
          <p:nvPr/>
        </p:nvSpPr>
        <p:spPr>
          <a:xfrm>
            <a:off x="7140890" y="4705399"/>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Tree>
    <p:extLst>
      <p:ext uri="{BB962C8B-B14F-4D97-AF65-F5344CB8AC3E}">
        <p14:creationId xmlns:p14="http://schemas.microsoft.com/office/powerpoint/2010/main" val="2855429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Contents</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79512" y="1503040"/>
            <a:ext cx="7956884" cy="3139321"/>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US" dirty="0" smtClean="0">
                <a:latin typeface="Times New Roman" panose="02020603050405020304" pitchFamily="18" charset="0"/>
                <a:ea typeface="SimSun" panose="02010600030101010101" pitchFamily="2" charset="-122"/>
                <a:cs typeface="Times New Roman" panose="02020603050405020304" pitchFamily="18" charset="0"/>
              </a:rPr>
              <a:t>Contribution</a:t>
            </a:r>
          </a:p>
          <a:p>
            <a:pPr marL="285750" lvl="0" indent="-285750" algn="just" fontAlgn="auto">
              <a:spcBef>
                <a:spcPts val="0"/>
              </a:spcBef>
              <a:spcAft>
                <a:spcPts val="0"/>
              </a:spcAft>
              <a:buFont typeface="Arial" panose="020B0604020202020204" pitchFamily="34" charset="0"/>
              <a:buChar char="•"/>
            </a:pPr>
            <a:endParaRPr kumimoji="0"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US" dirty="0" smtClean="0">
                <a:latin typeface="Times New Roman" panose="02020603050405020304" pitchFamily="18" charset="0"/>
                <a:ea typeface="SimSun" panose="02010600030101010101" pitchFamily="2" charset="-122"/>
                <a:cs typeface="Times New Roman" panose="02020603050405020304" pitchFamily="18" charset="0"/>
              </a:rPr>
              <a:t>Introduction</a:t>
            </a:r>
          </a:p>
          <a:p>
            <a:pPr marL="285750" lvl="0" indent="-285750" algn="just" fontAlgn="auto">
              <a:spcBef>
                <a:spcPts val="0"/>
              </a:spcBef>
              <a:spcAft>
                <a:spcPts val="0"/>
              </a:spcAft>
              <a:buFont typeface="Arial" panose="020B0604020202020204" pitchFamily="34" charset="0"/>
              <a:buChar char="•"/>
            </a:pPr>
            <a:endParaRPr kumimoji="0"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US" dirty="0" smtClean="0">
                <a:latin typeface="Times New Roman" panose="02020603050405020304" pitchFamily="18" charset="0"/>
                <a:ea typeface="SimSun" panose="02010600030101010101" pitchFamily="2" charset="-122"/>
                <a:cs typeface="Times New Roman" panose="02020603050405020304" pitchFamily="18" charset="0"/>
              </a:rPr>
              <a:t>Methodology</a:t>
            </a:r>
          </a:p>
          <a:p>
            <a:pPr marL="285750" lvl="0" indent="-285750" algn="just" fontAlgn="auto">
              <a:spcBef>
                <a:spcPts val="0"/>
              </a:spcBef>
              <a:spcAft>
                <a:spcPts val="0"/>
              </a:spcAft>
              <a:buFont typeface="Arial" panose="020B0604020202020204" pitchFamily="34" charset="0"/>
              <a:buChar char="•"/>
            </a:pPr>
            <a:endParaRPr kumimoji="0"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US" dirty="0" smtClean="0">
                <a:latin typeface="Times New Roman" panose="02020603050405020304" pitchFamily="18" charset="0"/>
                <a:ea typeface="SimSun" panose="02010600030101010101" pitchFamily="2" charset="-122"/>
                <a:cs typeface="Times New Roman" panose="02020603050405020304" pitchFamily="18" charset="0"/>
              </a:rPr>
              <a:t>Results</a:t>
            </a:r>
          </a:p>
          <a:p>
            <a:pPr marL="285750" lvl="0" indent="-285750" algn="just" fontAlgn="auto">
              <a:spcBef>
                <a:spcPts val="0"/>
              </a:spcBef>
              <a:spcAft>
                <a:spcPts val="0"/>
              </a:spcAft>
              <a:buFont typeface="Arial" panose="020B0604020202020204" pitchFamily="34" charset="0"/>
              <a:buChar char="•"/>
            </a:pPr>
            <a:endParaRPr kumimoji="0"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US" dirty="0" smtClean="0">
                <a:latin typeface="Times New Roman" panose="02020603050405020304" pitchFamily="18" charset="0"/>
                <a:ea typeface="SimSun" panose="02010600030101010101" pitchFamily="2" charset="-122"/>
                <a:cs typeface="Times New Roman" panose="02020603050405020304" pitchFamily="18" charset="0"/>
              </a:rPr>
              <a:t>Conclusion </a:t>
            </a:r>
          </a:p>
          <a:p>
            <a:pPr marL="285750" lvl="0" indent="-285750" algn="just" fontAlgn="auto">
              <a:spcBef>
                <a:spcPts val="0"/>
              </a:spcBef>
              <a:spcAft>
                <a:spcPts val="0"/>
              </a:spcAft>
              <a:buFont typeface="Arial" panose="020B0604020202020204" pitchFamily="34" charset="0"/>
              <a:buChar char="•"/>
            </a:pPr>
            <a:endParaRPr kumimoji="0"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US" dirty="0" smtClean="0">
                <a:latin typeface="Times New Roman" panose="02020603050405020304" pitchFamily="18" charset="0"/>
                <a:ea typeface="SimSun" panose="02010600030101010101" pitchFamily="2" charset="-122"/>
                <a:cs typeface="Times New Roman" panose="02020603050405020304" pitchFamily="18" charset="0"/>
              </a:rPr>
              <a:t>Future Work</a:t>
            </a:r>
            <a:endParaRPr kumimoji="0" 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158125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20</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Canny </a:t>
            </a:r>
            <a:r>
              <a:rPr lang="en-IN" sz="2800" b="1" dirty="0" smtClean="0">
                <a:solidFill>
                  <a:srgbClr val="00B050"/>
                </a:solidFill>
                <a:latin typeface="Times New Roman" panose="02020603050405020304" pitchFamily="18" charset="0"/>
                <a:cs typeface="Times New Roman" panose="02020603050405020304" pitchFamily="18" charset="0"/>
              </a:rPr>
              <a:t>Edge Detection</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469102"/>
            <a:ext cx="8861328" cy="1815882"/>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Edge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detection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performed on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images to find out the edges of the retinal vessels and to separate different objects like the optic disk if found in images.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Different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edge detection techniques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were compared named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canny, </a:t>
            </a:r>
            <a:r>
              <a:rPr kumimoji="0" lang="en-IN" sz="1400" dirty="0" err="1">
                <a:latin typeface="Times New Roman" panose="02020603050405020304" pitchFamily="18" charset="0"/>
                <a:ea typeface="SimSun" panose="02010600030101010101" pitchFamily="2" charset="-122"/>
                <a:cs typeface="Times New Roman" panose="02020603050405020304" pitchFamily="18" charset="0"/>
              </a:rPr>
              <a:t>prewitt</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 </a:t>
            </a:r>
            <a:r>
              <a:rPr kumimoji="0" lang="en-IN" sz="1400" dirty="0" err="1">
                <a:latin typeface="Times New Roman" panose="02020603050405020304" pitchFamily="18" charset="0"/>
                <a:ea typeface="SimSun" panose="02010600030101010101" pitchFamily="2" charset="-122"/>
                <a:cs typeface="Times New Roman" panose="02020603050405020304" pitchFamily="18" charset="0"/>
              </a:rPr>
              <a:t>roberts</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 log, </a:t>
            </a:r>
            <a:r>
              <a:rPr kumimoji="0" lang="en-IN" sz="1400" dirty="0" err="1">
                <a:latin typeface="Times New Roman" panose="02020603050405020304" pitchFamily="18" charset="0"/>
                <a:ea typeface="SimSun" panose="02010600030101010101" pitchFamily="2" charset="-122"/>
                <a:cs typeface="Times New Roman" panose="02020603050405020304" pitchFamily="18" charset="0"/>
              </a:rPr>
              <a:t>zerocross</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 </a:t>
            </a:r>
            <a:r>
              <a:rPr kumimoji="0" lang="en-IN" sz="1400" dirty="0" err="1">
                <a:latin typeface="Times New Roman" panose="02020603050405020304" pitchFamily="18" charset="0"/>
                <a:ea typeface="SimSun" panose="02010600030101010101" pitchFamily="2" charset="-122"/>
                <a:cs typeface="Times New Roman" panose="02020603050405020304" pitchFamily="18" charset="0"/>
              </a:rPr>
              <a:t>approx</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-canny, and </a:t>
            </a:r>
            <a:r>
              <a:rPr kumimoji="0" lang="en-IN" sz="1400" dirty="0" err="1">
                <a:latin typeface="Times New Roman" panose="02020603050405020304" pitchFamily="18" charset="0"/>
                <a:ea typeface="SimSun" panose="02010600030101010101" pitchFamily="2" charset="-122"/>
                <a:cs typeface="Times New Roman" panose="02020603050405020304" pitchFamily="18" charset="0"/>
              </a:rPr>
              <a:t>sobel</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Canny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edge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detected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result was found to be the cleanest as it was able to find out all edges from the vessel segmented image.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Picture 10"/>
          <p:cNvPicPr/>
          <p:nvPr/>
        </p:nvPicPr>
        <p:blipFill rotWithShape="1">
          <a:blip r:embed="rId3" cstate="print">
            <a:extLst>
              <a:ext uri="{28A0092B-C50C-407E-A947-70E740481C1C}">
                <a14:useLocalDpi xmlns:a14="http://schemas.microsoft.com/office/drawing/2010/main" val="0"/>
              </a:ext>
            </a:extLst>
          </a:blip>
          <a:srcRect l="1331" t="4244" r="1331"/>
          <a:stretch/>
        </p:blipFill>
        <p:spPr>
          <a:xfrm>
            <a:off x="3419872" y="3494941"/>
            <a:ext cx="2237018" cy="1734259"/>
          </a:xfrm>
          <a:prstGeom prst="rect">
            <a:avLst/>
          </a:prstGeom>
        </p:spPr>
      </p:pic>
      <p:sp>
        <p:nvSpPr>
          <p:cNvPr id="6" name="Rectangle 5"/>
          <p:cNvSpPr/>
          <p:nvPr/>
        </p:nvSpPr>
        <p:spPr>
          <a:xfrm>
            <a:off x="3298210" y="5229200"/>
            <a:ext cx="2569934" cy="307777"/>
          </a:xfrm>
          <a:prstGeom prst="rect">
            <a:avLst/>
          </a:prstGeom>
        </p:spPr>
        <p:txBody>
          <a:bodyPr wrap="none">
            <a:spAutoFit/>
          </a:bodyPr>
          <a:lstStyle/>
          <a:p>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13. </a:t>
            </a:r>
            <a:r>
              <a:rPr lang="en-US" sz="1400" kern="100" dirty="0">
                <a:latin typeface="Times New Roman" panose="02020603050405020304" pitchFamily="18" charset="0"/>
                <a:ea typeface="PMingLiU"/>
              </a:rPr>
              <a:t>Canny edge </a:t>
            </a:r>
            <a:r>
              <a:rPr lang="en-US" sz="1400" kern="100" dirty="0" smtClean="0">
                <a:latin typeface="Times New Roman" panose="02020603050405020304" pitchFamily="18" charset="0"/>
                <a:ea typeface="PMingLiU"/>
              </a:rPr>
              <a:t>detection.</a:t>
            </a:r>
            <a:endParaRPr lang="en-IN" sz="1400" dirty="0"/>
          </a:p>
        </p:txBody>
      </p:sp>
    </p:spTree>
    <p:extLst>
      <p:ext uri="{BB962C8B-B14F-4D97-AF65-F5344CB8AC3E}">
        <p14:creationId xmlns:p14="http://schemas.microsoft.com/office/powerpoint/2010/main" val="175362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21</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Centreline </a:t>
            </a:r>
            <a:r>
              <a:rPr lang="en-IN" sz="2800" b="1" dirty="0">
                <a:solidFill>
                  <a:srgbClr val="00B050"/>
                </a:solidFill>
                <a:latin typeface="Times New Roman" panose="02020603050405020304" pitchFamily="18" charset="0"/>
                <a:cs typeface="Times New Roman" panose="02020603050405020304" pitchFamily="18" charset="0"/>
              </a:rPr>
              <a:t>of </a:t>
            </a:r>
            <a:r>
              <a:rPr lang="en-IN" sz="2800" b="1" dirty="0" smtClean="0">
                <a:solidFill>
                  <a:srgbClr val="00B050"/>
                </a:solidFill>
                <a:latin typeface="Times New Roman" panose="02020603050405020304" pitchFamily="18" charset="0"/>
                <a:cs typeface="Times New Roman" panose="02020603050405020304" pitchFamily="18" charset="0"/>
              </a:rPr>
              <a:t>Vessels</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397094"/>
            <a:ext cx="8861328" cy="1815882"/>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centreline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of vessels was found out using morphological operation </a:t>
            </a:r>
            <a:r>
              <a:rPr kumimoji="0" lang="en-IN" sz="1400" dirty="0" err="1" smtClean="0">
                <a:latin typeface="Times New Roman" panose="02020603050405020304" pitchFamily="18" charset="0"/>
                <a:ea typeface="SimSun" panose="02010600030101010101" pitchFamily="2" charset="-122"/>
                <a:cs typeface="Times New Roman" panose="02020603050405020304" pitchFamily="18" charset="0"/>
              </a:rPr>
              <a:t>skel</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It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removes pixels on the boundaries of objects preventing objects from breaking apart.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remaining pixels then make up the image showing the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centreline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of vessels.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centreline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of vessels was overlaid on segmented image and enhanced image for clear visualization of vessel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centreline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and not identified thin vessels.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741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t="5630" r="197"/>
          <a:stretch>
            <a:fillRect/>
          </a:stretch>
        </p:blipFill>
        <p:spPr bwMode="auto">
          <a:xfrm>
            <a:off x="755576" y="3444062"/>
            <a:ext cx="2036552" cy="1664109"/>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t="4243"/>
          <a:stretch>
            <a:fillRect/>
          </a:stretch>
        </p:blipFill>
        <p:spPr bwMode="auto">
          <a:xfrm>
            <a:off x="3563541" y="3430023"/>
            <a:ext cx="2020703" cy="1672033"/>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t="4243"/>
          <a:stretch>
            <a:fillRect/>
          </a:stretch>
        </p:blipFill>
        <p:spPr bwMode="auto">
          <a:xfrm>
            <a:off x="6355657" y="3429001"/>
            <a:ext cx="2040535" cy="16561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20064" y="5354052"/>
            <a:ext cx="8916432"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14. </a:t>
            </a:r>
            <a:r>
              <a:rPr lang="en-US" sz="1400" kern="100" dirty="0">
                <a:latin typeface="Times New Roman" panose="02020603050405020304" pitchFamily="18" charset="0"/>
                <a:ea typeface="PMingLiU"/>
              </a:rPr>
              <a:t>(a) Centerline of vessels (b) centerline overlay on segmented image (c) centerline image overlay on enhanced image.</a:t>
            </a:r>
            <a:endParaRPr lang="en-IN" sz="1400" dirty="0"/>
          </a:p>
        </p:txBody>
      </p:sp>
      <p:sp>
        <p:nvSpPr>
          <p:cNvPr id="8" name="Rectangle 7"/>
          <p:cNvSpPr/>
          <p:nvPr/>
        </p:nvSpPr>
        <p:spPr>
          <a:xfrm>
            <a:off x="1644150" y="5065439"/>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15" name="Rectangle 14"/>
          <p:cNvSpPr/>
          <p:nvPr/>
        </p:nvSpPr>
        <p:spPr>
          <a:xfrm>
            <a:off x="4499992" y="5042532"/>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16" name="Rectangle 15"/>
          <p:cNvSpPr/>
          <p:nvPr/>
        </p:nvSpPr>
        <p:spPr>
          <a:xfrm>
            <a:off x="7308304" y="5042532"/>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Tree>
    <p:extLst>
      <p:ext uri="{BB962C8B-B14F-4D97-AF65-F5344CB8AC3E}">
        <p14:creationId xmlns:p14="http://schemas.microsoft.com/office/powerpoint/2010/main" val="27811240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22</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US" sz="2800" b="1" kern="100" dirty="0" smtClean="0">
                <a:solidFill>
                  <a:srgbClr val="00B050"/>
                </a:solidFill>
                <a:latin typeface="Times New Roman" panose="02020603050405020304" pitchFamily="18" charset="0"/>
                <a:ea typeface="PMingLiU"/>
              </a:rPr>
              <a:t>Branching Points Identification</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255980"/>
            <a:ext cx="8861328" cy="2462213"/>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Branching point removal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was done in three steps.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Firstly branching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points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were identified using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morphological operations.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Some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of the missing pixel regions were also included as branching points.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branching points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identified were then dilated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and overlaid on vessel segmented images to clearly identify the missing pixel and bifurcation points.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Secondly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these branching points were removed from the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centreline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image to obtain an image without branching points.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Thirdly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shorter segments below 15 pixels were discarded to obtain only bigger vessels for labelling purposes and calculation of length of vessels.</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t="5547"/>
          <a:stretch>
            <a:fillRect/>
          </a:stretch>
        </p:blipFill>
        <p:spPr bwMode="auto">
          <a:xfrm>
            <a:off x="899592" y="4109590"/>
            <a:ext cx="1770069" cy="14024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t="5630"/>
          <a:stretch>
            <a:fillRect/>
          </a:stretch>
        </p:blipFill>
        <p:spPr bwMode="auto">
          <a:xfrm>
            <a:off x="2851949" y="4109590"/>
            <a:ext cx="1792059" cy="14091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t="5630"/>
          <a:stretch>
            <a:fillRect/>
          </a:stretch>
        </p:blipFill>
        <p:spPr bwMode="auto">
          <a:xfrm>
            <a:off x="4793317" y="4109590"/>
            <a:ext cx="1824273" cy="1415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t="5630"/>
          <a:stretch>
            <a:fillRect/>
          </a:stretch>
        </p:blipFill>
        <p:spPr bwMode="auto">
          <a:xfrm>
            <a:off x="6804248" y="4111254"/>
            <a:ext cx="1737370" cy="14141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19672" y="5497487"/>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10" name="Rectangle 9"/>
          <p:cNvSpPr/>
          <p:nvPr/>
        </p:nvSpPr>
        <p:spPr>
          <a:xfrm>
            <a:off x="3602880" y="5497487"/>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11" name="Rectangle 10"/>
          <p:cNvSpPr/>
          <p:nvPr/>
        </p:nvSpPr>
        <p:spPr>
          <a:xfrm>
            <a:off x="5580112" y="5477742"/>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12" name="Rectangle 11"/>
          <p:cNvSpPr/>
          <p:nvPr/>
        </p:nvSpPr>
        <p:spPr>
          <a:xfrm>
            <a:off x="7563320" y="5477742"/>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13" name="Rectangle 12"/>
          <p:cNvSpPr/>
          <p:nvPr/>
        </p:nvSpPr>
        <p:spPr>
          <a:xfrm>
            <a:off x="251520" y="5714092"/>
            <a:ext cx="8766720"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15. </a:t>
            </a:r>
            <a:r>
              <a:rPr lang="en-US" sz="1400" kern="100" dirty="0">
                <a:latin typeface="Times New Roman" panose="02020603050405020304" pitchFamily="18" charset="0"/>
                <a:ea typeface="PMingLiU"/>
              </a:rPr>
              <a:t>(a) Dilated branch points (b) Branch points overlay on segmented image (c) vessel centerline without branch point (d) discarded shorter segments.</a:t>
            </a:r>
            <a:endParaRPr lang="en-IN" sz="1400" dirty="0"/>
          </a:p>
        </p:txBody>
      </p:sp>
    </p:spTree>
    <p:extLst>
      <p:ext uri="{BB962C8B-B14F-4D97-AF65-F5344CB8AC3E}">
        <p14:creationId xmlns:p14="http://schemas.microsoft.com/office/powerpoint/2010/main" val="38774655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23</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Labelling and Endpoints Detection</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287919"/>
            <a:ext cx="8861328" cy="2893100"/>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Automatically labelling for connected components in image was done. Label returns the label matrix L that contains labels for the 8-connected objects found in image</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Endpoint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detection was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then performed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using two different methods as we used two different approaches for finding out the length of vessel segments.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endpoint detection was done using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morphological operation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on binary images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and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using lookup tables.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lookup table is generally a column vector in which every element represents the value to return for one possible combination of pixels in a neighborhood.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example in a 3×3 neighborhood if central pixel is one and if exactly there is one more pixel one in the neighborhood then central pixel is considered as endpoint.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t="6400"/>
          <a:stretch>
            <a:fillRect/>
          </a:stretch>
        </p:blipFill>
        <p:spPr bwMode="auto">
          <a:xfrm>
            <a:off x="2009915" y="4149080"/>
            <a:ext cx="1499132" cy="13035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t="7042" r="197"/>
          <a:stretch>
            <a:fillRect/>
          </a:stretch>
        </p:blipFill>
        <p:spPr bwMode="auto">
          <a:xfrm>
            <a:off x="3870546" y="4162115"/>
            <a:ext cx="1492615" cy="12905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128" y="4163181"/>
            <a:ext cx="1512168" cy="13035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604386" y="5425479"/>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9" name="Rectangle 8"/>
          <p:cNvSpPr/>
          <p:nvPr/>
        </p:nvSpPr>
        <p:spPr>
          <a:xfrm>
            <a:off x="4476594" y="5425479"/>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10" name="Rectangle 9"/>
          <p:cNvSpPr/>
          <p:nvPr/>
        </p:nvSpPr>
        <p:spPr>
          <a:xfrm>
            <a:off x="6372200" y="5425479"/>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11" name="Rectangle 10"/>
          <p:cNvSpPr/>
          <p:nvPr/>
        </p:nvSpPr>
        <p:spPr>
          <a:xfrm>
            <a:off x="432048" y="5642084"/>
            <a:ext cx="8460432"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16. </a:t>
            </a:r>
            <a:r>
              <a:rPr lang="en-US" sz="1400" kern="100" dirty="0">
                <a:latin typeface="Times New Roman" panose="02020603050405020304" pitchFamily="18" charset="0"/>
                <a:ea typeface="PMingLiU"/>
              </a:rPr>
              <a:t>(a) Labelled vessel segment number 25 (b) morphological operation endpoint detection (c) lookup table endpoint detection.</a:t>
            </a:r>
            <a:endParaRPr lang="en-IN" sz="1400" dirty="0"/>
          </a:p>
        </p:txBody>
      </p:sp>
    </p:spTree>
    <p:extLst>
      <p:ext uri="{BB962C8B-B14F-4D97-AF65-F5344CB8AC3E}">
        <p14:creationId xmlns:p14="http://schemas.microsoft.com/office/powerpoint/2010/main" val="32180261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24</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Length of Vessel Segments</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287919"/>
            <a:ext cx="8861328" cy="2246769"/>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the first method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endpoints were found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using morphological operations and region properties for measuring properties of image regions where perimeter was used as a property.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Perimeter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calculates the distance around the boundary of the region which is then returned as a scalar.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Priory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the discontiguous regions in image were removed keeping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longer segments only for preventing the model for returning any unexpected results.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second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method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endpoints were found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using lookup tables and geodesic distance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transform. It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calculates the distance between any true pixel in an image and constraint nearest non zero pixel.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t="5551" b="-2"/>
          <a:stretch>
            <a:fillRect/>
          </a:stretch>
        </p:blipFill>
        <p:spPr bwMode="auto">
          <a:xfrm>
            <a:off x="2258869" y="3356991"/>
            <a:ext cx="2232739" cy="20105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t="6195"/>
          <a:stretch>
            <a:fillRect/>
          </a:stretch>
        </p:blipFill>
        <p:spPr bwMode="auto">
          <a:xfrm>
            <a:off x="4994870" y="3356991"/>
            <a:ext cx="2241426" cy="20105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48661" y="5589240"/>
            <a:ext cx="7611771" cy="307777"/>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17. </a:t>
            </a:r>
            <a:r>
              <a:rPr lang="en-US" sz="1400" kern="100" dirty="0">
                <a:latin typeface="Times New Roman" panose="02020603050405020304" pitchFamily="18" charset="0"/>
                <a:ea typeface="PMingLiU"/>
              </a:rPr>
              <a:t>(a)</a:t>
            </a:r>
            <a:r>
              <a:rPr lang="en-US" sz="1400" kern="100" dirty="0" smtClean="0">
                <a:latin typeface="Times New Roman" panose="02020603050405020304" pitchFamily="18" charset="0"/>
                <a:ea typeface="PMingLiU"/>
              </a:rPr>
              <a:t> </a:t>
            </a:r>
            <a:r>
              <a:rPr lang="en-US" sz="1400" kern="100" dirty="0">
                <a:latin typeface="Times New Roman" panose="02020603050405020304" pitchFamily="18" charset="0"/>
                <a:ea typeface="PMingLiU"/>
              </a:rPr>
              <a:t>Length of vessel segments using perimeter (b) Color map of geodesic distance transform.</a:t>
            </a:r>
            <a:endParaRPr lang="en-IN" sz="1400" dirty="0"/>
          </a:p>
        </p:txBody>
      </p:sp>
      <p:sp>
        <p:nvSpPr>
          <p:cNvPr id="10" name="Rectangle 9"/>
          <p:cNvSpPr/>
          <p:nvPr/>
        </p:nvSpPr>
        <p:spPr>
          <a:xfrm>
            <a:off x="3123092" y="5352777"/>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11" name="Rectangle 10"/>
          <p:cNvSpPr/>
          <p:nvPr/>
        </p:nvSpPr>
        <p:spPr>
          <a:xfrm>
            <a:off x="5979144" y="5352777"/>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Tree>
    <p:extLst>
      <p:ext uri="{BB962C8B-B14F-4D97-AF65-F5344CB8AC3E}">
        <p14:creationId xmlns:p14="http://schemas.microsoft.com/office/powerpoint/2010/main" val="1787581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25</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Tortuosity </a:t>
            </a:r>
            <a:r>
              <a:rPr lang="en-IN" sz="2800" b="1" dirty="0" smtClean="0">
                <a:solidFill>
                  <a:srgbClr val="00B050"/>
                </a:solidFill>
                <a:latin typeface="Times New Roman" panose="02020603050405020304" pitchFamily="18" charset="0"/>
                <a:cs typeface="Times New Roman" panose="02020603050405020304" pitchFamily="18" charset="0"/>
              </a:rPr>
              <a:t>of </a:t>
            </a:r>
            <a:r>
              <a:rPr lang="en-IN" sz="2800" b="1" dirty="0">
                <a:solidFill>
                  <a:srgbClr val="00B050"/>
                </a:solidFill>
                <a:latin typeface="Times New Roman" panose="02020603050405020304" pitchFamily="18" charset="0"/>
                <a:cs typeface="Times New Roman" panose="02020603050405020304" pitchFamily="18" charset="0"/>
              </a:rPr>
              <a:t>Vessels Segments</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341343"/>
            <a:ext cx="8861328" cy="2677656"/>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retinal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blood vessels for developed retina are generally straight or to some extent and gradually curved.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Tortuosity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was computed for every vessel segment for this element wise division was done between path lengths and distance for vessel segments.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critical value of 1.2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added and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highlighted the highly tortuous vessels (matter of concern) in images above the critical value.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value 1.2 is just taken as a random value for the experiment purpose.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ophthalmologists can decide on a particular value above which they highly tortuous vessels will be highlighted in the image.</a:t>
            </a: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1395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26</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Width </a:t>
            </a:r>
            <a:r>
              <a:rPr lang="en-IN" sz="2800" b="1" dirty="0">
                <a:solidFill>
                  <a:srgbClr val="00B050"/>
                </a:solidFill>
                <a:latin typeface="Times New Roman" panose="02020603050405020304" pitchFamily="18" charset="0"/>
                <a:cs typeface="Times New Roman" panose="02020603050405020304" pitchFamily="18" charset="0"/>
              </a:rPr>
              <a:t>of Vessels Segments</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287919"/>
            <a:ext cx="8861328" cy="2462213"/>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width measurement in ROP images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vessel segmented image and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centreline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of vessel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image were used in which 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shorter segments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were removed after that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they were overlayed.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Labelling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was performed on both the set of images and then those labelled were matched.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If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all the labelled match then we compute the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width.</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every vessel segment Euclidean distance transform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was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computed.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distance transform assigns a number that is the distance between that pixel and the nearest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non-zero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pixel of image. </a:t>
            </a: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t="9187"/>
          <a:stretch/>
        </p:blipFill>
        <p:spPr bwMode="auto">
          <a:xfrm>
            <a:off x="3563888" y="3717032"/>
            <a:ext cx="1721189" cy="1512168"/>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467544" y="5281463"/>
            <a:ext cx="8424936" cy="307777"/>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18. </a:t>
            </a:r>
            <a:r>
              <a:rPr lang="en-US" sz="1400" kern="100" dirty="0">
                <a:latin typeface="Times New Roman" panose="02020603050405020304" pitchFamily="18" charset="0"/>
                <a:ea typeface="PMingLiU"/>
              </a:rPr>
              <a:t>Width calculation using distance transform for </a:t>
            </a:r>
            <a:r>
              <a:rPr lang="en-US" sz="1400" kern="100" dirty="0" smtClean="0">
                <a:latin typeface="Times New Roman" panose="02020603050405020304" pitchFamily="18" charset="0"/>
                <a:ea typeface="PMingLiU"/>
              </a:rPr>
              <a:t>a vessel segment number having mean width 3.5 pixels.</a:t>
            </a:r>
            <a:endParaRPr lang="en-IN" sz="1400" dirty="0"/>
          </a:p>
        </p:txBody>
      </p:sp>
    </p:spTree>
    <p:extLst>
      <p:ext uri="{BB962C8B-B14F-4D97-AF65-F5344CB8AC3E}">
        <p14:creationId xmlns:p14="http://schemas.microsoft.com/office/powerpoint/2010/main" val="6500195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27</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Retinal Vessel Segmentation </a:t>
            </a:r>
            <a:r>
              <a:rPr lang="en-IN" sz="2800" b="1" dirty="0" smtClean="0">
                <a:solidFill>
                  <a:srgbClr val="00B050"/>
                </a:solidFill>
                <a:latin typeface="Times New Roman" panose="02020603050405020304" pitchFamily="18" charset="0"/>
                <a:cs typeface="Times New Roman" panose="02020603050405020304" pitchFamily="18" charset="0"/>
              </a:rPr>
              <a:t>Results</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5614" name="Picture 84" descr="EYE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340769"/>
            <a:ext cx="1347976" cy="1026828"/>
          </a:xfrm>
          <a:prstGeom prst="rect">
            <a:avLst/>
          </a:prstGeom>
          <a:noFill/>
          <a:extLst>
            <a:ext uri="{909E8E84-426E-40DD-AFC4-6F175D3DCCD1}">
              <a14:hiddenFill xmlns:a14="http://schemas.microsoft.com/office/drawing/2010/main">
                <a:solidFill>
                  <a:srgbClr val="FFFFFF"/>
                </a:solidFill>
              </a14:hiddenFill>
            </a:ext>
          </a:extLst>
        </p:spPr>
      </p:pic>
      <p:pic>
        <p:nvPicPr>
          <p:cNvPr id="256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t="5630"/>
          <a:stretch>
            <a:fillRect/>
          </a:stretch>
        </p:blipFill>
        <p:spPr bwMode="auto">
          <a:xfrm>
            <a:off x="1609006" y="1340769"/>
            <a:ext cx="1344149" cy="1051064"/>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604" y="2477505"/>
            <a:ext cx="1344150" cy="1040958"/>
          </a:xfrm>
          <a:prstGeom prst="rect">
            <a:avLst/>
          </a:prstGeom>
          <a:noFill/>
          <a:extLst>
            <a:ext uri="{909E8E84-426E-40DD-AFC4-6F175D3DCCD1}">
              <a14:hiddenFill xmlns:a14="http://schemas.microsoft.com/office/drawing/2010/main">
                <a:solidFill>
                  <a:srgbClr val="FFFFFF"/>
                </a:solidFill>
              </a14:hiddenFill>
            </a:ext>
          </a:extLst>
        </p:spPr>
      </p:pic>
      <p:pic>
        <p:nvPicPr>
          <p:cNvPr id="25611" name="Picture 86" descr="untitled1"/>
          <p:cNvPicPr>
            <a:picLocks noChangeAspect="1" noChangeArrowheads="1"/>
          </p:cNvPicPr>
          <p:nvPr/>
        </p:nvPicPr>
        <p:blipFill>
          <a:blip r:embed="rId6" cstate="print">
            <a:extLst>
              <a:ext uri="{28A0092B-C50C-407E-A947-70E740481C1C}">
                <a14:useLocalDpi xmlns:a14="http://schemas.microsoft.com/office/drawing/2010/main" val="0"/>
              </a:ext>
            </a:extLst>
          </a:blip>
          <a:srcRect t="10368"/>
          <a:stretch>
            <a:fillRect/>
          </a:stretch>
        </p:blipFill>
        <p:spPr bwMode="auto">
          <a:xfrm>
            <a:off x="1593408" y="2484733"/>
            <a:ext cx="1344150" cy="1038084"/>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120" y="3651690"/>
            <a:ext cx="1344150" cy="1002002"/>
          </a:xfrm>
          <a:prstGeom prst="rect">
            <a:avLst/>
          </a:prstGeom>
          <a:noFill/>
          <a:extLst>
            <a:ext uri="{909E8E84-426E-40DD-AFC4-6F175D3DCCD1}">
              <a14:hiddenFill xmlns:a14="http://schemas.microsoft.com/office/drawing/2010/main">
                <a:solidFill>
                  <a:srgbClr val="FFFFFF"/>
                </a:solidFill>
              </a14:hiddenFill>
            </a:ext>
          </a:extLst>
        </p:spPr>
      </p:pic>
      <p:pic>
        <p:nvPicPr>
          <p:cNvPr id="25609" name="Picture 54" descr="untitled3"/>
          <p:cNvPicPr>
            <a:picLocks noChangeAspect="1" noChangeArrowheads="1"/>
          </p:cNvPicPr>
          <p:nvPr/>
        </p:nvPicPr>
        <p:blipFill>
          <a:blip r:embed="rId8" cstate="print">
            <a:extLst>
              <a:ext uri="{28A0092B-C50C-407E-A947-70E740481C1C}">
                <a14:useLocalDpi xmlns:a14="http://schemas.microsoft.com/office/drawing/2010/main" val="0"/>
              </a:ext>
            </a:extLst>
          </a:blip>
          <a:srcRect t="5440"/>
          <a:stretch>
            <a:fillRect/>
          </a:stretch>
        </p:blipFill>
        <p:spPr bwMode="auto">
          <a:xfrm>
            <a:off x="1598134" y="3652914"/>
            <a:ext cx="1344149" cy="1000859"/>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8" descr="S0 1072986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659" y="4786918"/>
            <a:ext cx="1344149" cy="1016763"/>
          </a:xfrm>
          <a:prstGeom prst="rect">
            <a:avLst/>
          </a:prstGeom>
          <a:noFill/>
          <a:extLst>
            <a:ext uri="{909E8E84-426E-40DD-AFC4-6F175D3DCCD1}">
              <a14:hiddenFill xmlns:a14="http://schemas.microsoft.com/office/drawing/2010/main">
                <a:solidFill>
                  <a:srgbClr val="FFFFFF"/>
                </a:solidFill>
              </a14:hiddenFill>
            </a:ext>
          </a:extLst>
        </p:spPr>
      </p:pic>
      <p:pic>
        <p:nvPicPr>
          <p:cNvPr id="25607" name="Picture 61" descr="untitled7"/>
          <p:cNvPicPr>
            <a:picLocks noChangeAspect="1" noChangeArrowheads="1"/>
          </p:cNvPicPr>
          <p:nvPr/>
        </p:nvPicPr>
        <p:blipFill>
          <a:blip r:embed="rId10" cstate="print">
            <a:extLst>
              <a:ext uri="{28A0092B-C50C-407E-A947-70E740481C1C}">
                <a14:useLocalDpi xmlns:a14="http://schemas.microsoft.com/office/drawing/2010/main" val="0"/>
              </a:ext>
            </a:extLst>
          </a:blip>
          <a:srcRect t="6219"/>
          <a:stretch>
            <a:fillRect/>
          </a:stretch>
        </p:blipFill>
        <p:spPr bwMode="auto">
          <a:xfrm>
            <a:off x="1610019" y="4795973"/>
            <a:ext cx="1344150" cy="1009325"/>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89" descr="21927854 O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04226" y="1340769"/>
            <a:ext cx="1370075" cy="1035294"/>
          </a:xfrm>
          <a:prstGeom prst="rect">
            <a:avLst/>
          </a:prstGeom>
          <a:noFill/>
          <a:extLst>
            <a:ext uri="{909E8E84-426E-40DD-AFC4-6F175D3DCCD1}">
              <a14:hiddenFill xmlns:a14="http://schemas.microsoft.com/office/drawing/2010/main">
                <a:solidFill>
                  <a:srgbClr val="FFFFFF"/>
                </a:solidFill>
              </a14:hiddenFill>
            </a:ext>
          </a:extLst>
        </p:spPr>
      </p:pic>
      <p:pic>
        <p:nvPicPr>
          <p:cNvPr id="25605" name="Picture 92" descr="vesssel segmented"/>
          <p:cNvPicPr>
            <a:picLocks noChangeAspect="1" noChangeArrowheads="1"/>
          </p:cNvPicPr>
          <p:nvPr/>
        </p:nvPicPr>
        <p:blipFill>
          <a:blip r:embed="rId12" cstate="print">
            <a:extLst>
              <a:ext uri="{28A0092B-C50C-407E-A947-70E740481C1C}">
                <a14:useLocalDpi xmlns:a14="http://schemas.microsoft.com/office/drawing/2010/main" val="0"/>
              </a:ext>
            </a:extLst>
          </a:blip>
          <a:srcRect t="5643" b="-2"/>
          <a:stretch>
            <a:fillRect/>
          </a:stretch>
        </p:blipFill>
        <p:spPr bwMode="auto">
          <a:xfrm>
            <a:off x="4622227" y="1340768"/>
            <a:ext cx="1344150" cy="106054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93" descr="21927954 O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04226" y="2512231"/>
            <a:ext cx="1370074" cy="1008543"/>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96" descr="untitled11"/>
          <p:cNvPicPr>
            <a:picLocks noChangeAspect="1" noChangeArrowheads="1"/>
          </p:cNvPicPr>
          <p:nvPr/>
        </p:nvPicPr>
        <p:blipFill>
          <a:blip r:embed="rId14" cstate="print">
            <a:extLst>
              <a:ext uri="{28A0092B-C50C-407E-A947-70E740481C1C}">
                <a14:useLocalDpi xmlns:a14="http://schemas.microsoft.com/office/drawing/2010/main" val="0"/>
              </a:ext>
            </a:extLst>
          </a:blip>
          <a:srcRect t="6123"/>
          <a:stretch>
            <a:fillRect/>
          </a:stretch>
        </p:blipFill>
        <p:spPr bwMode="auto">
          <a:xfrm>
            <a:off x="4622227" y="2525319"/>
            <a:ext cx="1344149" cy="996325"/>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97" descr="21927955 O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104227" y="3656653"/>
            <a:ext cx="1370074" cy="997369"/>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99" descr="untitled12"/>
          <p:cNvPicPr>
            <a:picLocks noChangeAspect="1" noChangeArrowheads="1"/>
          </p:cNvPicPr>
          <p:nvPr/>
        </p:nvPicPr>
        <p:blipFill>
          <a:blip r:embed="rId16" cstate="print">
            <a:extLst>
              <a:ext uri="{28A0092B-C50C-407E-A947-70E740481C1C}">
                <a14:useLocalDpi xmlns:a14="http://schemas.microsoft.com/office/drawing/2010/main" val="0"/>
              </a:ext>
            </a:extLst>
          </a:blip>
          <a:srcRect t="5026"/>
          <a:stretch>
            <a:fillRect/>
          </a:stretch>
        </p:blipFill>
        <p:spPr bwMode="auto">
          <a:xfrm>
            <a:off x="4622227" y="3659807"/>
            <a:ext cx="1344149" cy="10007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84168" y="2636912"/>
            <a:ext cx="2954021" cy="738664"/>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19. </a:t>
            </a:r>
            <a:r>
              <a:rPr lang="en-US" sz="1400" kern="100" dirty="0">
                <a:latin typeface="Times New Roman" panose="02020603050405020304" pitchFamily="18" charset="0"/>
                <a:ea typeface="PMingLiU"/>
              </a:rPr>
              <a:t>(a) Input images (b) vessel segmented images using proposed algorithm.</a:t>
            </a:r>
            <a:endParaRPr lang="en-IN" sz="1400" dirty="0"/>
          </a:p>
        </p:txBody>
      </p:sp>
      <p:sp>
        <p:nvSpPr>
          <p:cNvPr id="6" name="Rectangle 5"/>
          <p:cNvSpPr/>
          <p:nvPr/>
        </p:nvSpPr>
        <p:spPr>
          <a:xfrm>
            <a:off x="4922218" y="5244743"/>
            <a:ext cx="336429" cy="523220"/>
          </a:xfrm>
          <a:prstGeom prst="rect">
            <a:avLst/>
          </a:prstGeom>
        </p:spPr>
        <p:txBody>
          <a:bodyPr wrap="square">
            <a:spAutoFit/>
          </a:bodyPr>
          <a:lstStyle/>
          <a:p>
            <a:r>
              <a:rPr lang="en-US" sz="1400" kern="100" dirty="0">
                <a:latin typeface="Times New Roman" panose="02020603050405020304" pitchFamily="18" charset="0"/>
                <a:ea typeface="PMingLiU"/>
              </a:rPr>
              <a:t>(a)</a:t>
            </a:r>
            <a:endParaRPr lang="en-IN" sz="1400" dirty="0"/>
          </a:p>
        </p:txBody>
      </p:sp>
      <p:sp>
        <p:nvSpPr>
          <p:cNvPr id="22" name="Rectangle 21"/>
          <p:cNvSpPr/>
          <p:nvPr/>
        </p:nvSpPr>
        <p:spPr>
          <a:xfrm>
            <a:off x="8139384" y="2376923"/>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pic>
        <p:nvPicPr>
          <p:cNvPr id="21" name="Picture 20"/>
          <p:cNvPicPr/>
          <p:nvPr/>
        </p:nvPicPr>
        <p:blipFill>
          <a:blip r:embed="rId17" cstate="print">
            <a:extLst>
              <a:ext uri="{28A0092B-C50C-407E-A947-70E740481C1C}">
                <a14:useLocalDpi xmlns:a14="http://schemas.microsoft.com/office/drawing/2010/main" val="0"/>
              </a:ext>
            </a:extLst>
          </a:blip>
          <a:stretch>
            <a:fillRect/>
          </a:stretch>
        </p:blipFill>
        <p:spPr>
          <a:xfrm>
            <a:off x="3104228" y="4797272"/>
            <a:ext cx="1343342" cy="1008112"/>
          </a:xfrm>
          <a:prstGeom prst="rect">
            <a:avLst/>
          </a:prstGeom>
        </p:spPr>
      </p:pic>
      <p:pic>
        <p:nvPicPr>
          <p:cNvPr id="23" name="Picture 22" descr="C:\Users\dell\Desktop\ROP\channel img\last day results\a1(1)\network of vessels.png"/>
          <p:cNvPicPr/>
          <p:nvPr/>
        </p:nvPicPr>
        <p:blipFill rotWithShape="1">
          <a:blip r:embed="rId18" cstate="print">
            <a:extLst>
              <a:ext uri="{28A0092B-C50C-407E-A947-70E740481C1C}">
                <a14:useLocalDpi xmlns:a14="http://schemas.microsoft.com/office/drawing/2010/main" val="0"/>
              </a:ext>
            </a:extLst>
          </a:blip>
          <a:srcRect t="5054"/>
          <a:stretch/>
        </p:blipFill>
        <p:spPr bwMode="auto">
          <a:xfrm>
            <a:off x="4622227" y="4797152"/>
            <a:ext cx="1317925" cy="1008112"/>
          </a:xfrm>
          <a:prstGeom prst="rect">
            <a:avLst/>
          </a:prstGeom>
          <a:noFill/>
          <a:ln>
            <a:noFill/>
          </a:ln>
          <a:extLst>
            <a:ext uri="{53640926-AAD7-44D8-BBD7-CCE9431645EC}">
              <a14:shadowObscured xmlns:a14="http://schemas.microsoft.com/office/drawing/2010/main"/>
            </a:ext>
          </a:extLst>
        </p:spPr>
      </p:pic>
      <p:pic>
        <p:nvPicPr>
          <p:cNvPr id="24" name="Picture 23"/>
          <p:cNvPicPr/>
          <p:nvPr/>
        </p:nvPicPr>
        <p:blipFill>
          <a:blip r:embed="rId19" cstate="print">
            <a:extLst>
              <a:ext uri="{28A0092B-C50C-407E-A947-70E740481C1C}">
                <a14:useLocalDpi xmlns:a14="http://schemas.microsoft.com/office/drawing/2010/main" val="0"/>
              </a:ext>
            </a:extLst>
          </a:blip>
          <a:stretch>
            <a:fillRect/>
          </a:stretch>
        </p:blipFill>
        <p:spPr>
          <a:xfrm>
            <a:off x="6149046" y="1356160"/>
            <a:ext cx="1304574" cy="1043424"/>
          </a:xfrm>
          <a:prstGeom prst="rect">
            <a:avLst/>
          </a:prstGeom>
        </p:spPr>
      </p:pic>
      <p:pic>
        <p:nvPicPr>
          <p:cNvPr id="25" name="Picture 24" descr="C:\Users\dell\Desktop\ROP\channel img\last day results\a1(3)\network of vessels.png"/>
          <p:cNvPicPr/>
          <p:nvPr/>
        </p:nvPicPr>
        <p:blipFill rotWithShape="1">
          <a:blip r:embed="rId20" cstate="print">
            <a:extLst>
              <a:ext uri="{28A0092B-C50C-407E-A947-70E740481C1C}">
                <a14:useLocalDpi xmlns:a14="http://schemas.microsoft.com/office/drawing/2010/main" val="0"/>
              </a:ext>
            </a:extLst>
          </a:blip>
          <a:srcRect t="3971"/>
          <a:stretch/>
        </p:blipFill>
        <p:spPr bwMode="auto">
          <a:xfrm>
            <a:off x="7596336" y="1340768"/>
            <a:ext cx="1316064" cy="1064728"/>
          </a:xfrm>
          <a:prstGeom prst="rect">
            <a:avLst/>
          </a:prstGeom>
          <a:noFill/>
          <a:ln>
            <a:noFill/>
          </a:ln>
          <a:extLst>
            <a:ext uri="{53640926-AAD7-44D8-BBD7-CCE9431645EC}">
              <a14:shadowObscured xmlns:a14="http://schemas.microsoft.com/office/drawing/2010/main"/>
            </a:ext>
          </a:extLst>
        </p:spPr>
      </p:pic>
      <p:sp>
        <p:nvSpPr>
          <p:cNvPr id="26" name="Rectangle 25"/>
          <p:cNvSpPr/>
          <p:nvPr/>
        </p:nvSpPr>
        <p:spPr>
          <a:xfrm>
            <a:off x="6709140" y="234888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(a)</a:t>
            </a:r>
            <a:endParaRPr lang="en-IN" sz="1400" dirty="0"/>
          </a:p>
        </p:txBody>
      </p:sp>
    </p:spTree>
    <p:extLst>
      <p:ext uri="{BB962C8B-B14F-4D97-AF65-F5344CB8AC3E}">
        <p14:creationId xmlns:p14="http://schemas.microsoft.com/office/powerpoint/2010/main" val="20497821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28</a:t>
            </a:fld>
            <a:endParaRPr lang="zh-TW" altLang="en-US" dirty="0"/>
          </a:p>
        </p:txBody>
      </p:sp>
      <p:sp>
        <p:nvSpPr>
          <p:cNvPr id="4" name="Rectangle 3"/>
          <p:cNvSpPr/>
          <p:nvPr/>
        </p:nvSpPr>
        <p:spPr>
          <a:xfrm>
            <a:off x="251520" y="301367"/>
            <a:ext cx="8398318"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Comparison of </a:t>
            </a:r>
            <a:r>
              <a:rPr lang="en-IN" sz="2800" b="1" dirty="0">
                <a:solidFill>
                  <a:srgbClr val="00B050"/>
                </a:solidFill>
                <a:latin typeface="Times New Roman" panose="02020603050405020304" pitchFamily="18" charset="0"/>
                <a:cs typeface="Times New Roman" panose="02020603050405020304" pitchFamily="18" charset="0"/>
              </a:rPr>
              <a:t>Retinal Vessel Segmentation Results</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8675" name="Picture 71" descr="EYE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3017825"/>
            <a:ext cx="1928562" cy="1512168"/>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73" descr="taylor coyle result"/>
          <p:cNvPicPr>
            <a:picLocks noChangeAspect="1" noChangeArrowheads="1"/>
          </p:cNvPicPr>
          <p:nvPr/>
        </p:nvPicPr>
        <p:blipFill>
          <a:blip r:embed="rId4" cstate="print">
            <a:extLst>
              <a:ext uri="{28A0092B-C50C-407E-A947-70E740481C1C}">
                <a14:useLocalDpi xmlns:a14="http://schemas.microsoft.com/office/drawing/2010/main" val="0"/>
              </a:ext>
            </a:extLst>
          </a:blip>
          <a:srcRect l="1054" t="4890" r="792" b="2690"/>
          <a:stretch>
            <a:fillRect/>
          </a:stretch>
        </p:blipFill>
        <p:spPr bwMode="auto">
          <a:xfrm>
            <a:off x="3630250" y="3017824"/>
            <a:ext cx="1921257" cy="1519473"/>
          </a:xfrm>
          <a:prstGeom prst="rect">
            <a:avLst/>
          </a:prstGeom>
          <a:noFill/>
          <a:extLst>
            <a:ext uri="{909E8E84-426E-40DD-AFC4-6F175D3DCCD1}">
              <a14:hiddenFill xmlns:a14="http://schemas.microsoft.com/office/drawing/2010/main">
                <a:solidFill>
                  <a:srgbClr val="FFFFFF"/>
                </a:solidFill>
              </a14:hiddenFill>
            </a:ext>
          </a:extLst>
        </p:spPr>
      </p:pic>
      <p:pic>
        <p:nvPicPr>
          <p:cNvPr id="286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t="5630"/>
          <a:stretch>
            <a:fillRect/>
          </a:stretch>
        </p:blipFill>
        <p:spPr bwMode="auto">
          <a:xfrm>
            <a:off x="6365872" y="3017824"/>
            <a:ext cx="1913952" cy="15633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5576" y="4829852"/>
            <a:ext cx="7606230" cy="307777"/>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20. </a:t>
            </a:r>
            <a:r>
              <a:rPr lang="en-US" sz="1400" kern="100" dirty="0">
                <a:latin typeface="Times New Roman" panose="02020603050405020304" pitchFamily="18" charset="0"/>
                <a:ea typeface="PMingLiU"/>
              </a:rPr>
              <a:t>(a) Input image (b) T. L. Coye segmented image (c) Proposed method segmented image.</a:t>
            </a:r>
            <a:endParaRPr lang="en-IN" sz="1400" dirty="0"/>
          </a:p>
        </p:txBody>
      </p:sp>
      <p:sp>
        <p:nvSpPr>
          <p:cNvPr id="6" name="Rectangle 5"/>
          <p:cNvSpPr/>
          <p:nvPr/>
        </p:nvSpPr>
        <p:spPr>
          <a:xfrm>
            <a:off x="1576279" y="4509120"/>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7" name="Rectangle 6"/>
          <p:cNvSpPr/>
          <p:nvPr/>
        </p:nvSpPr>
        <p:spPr>
          <a:xfrm>
            <a:off x="4427984" y="454182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12" name="Rectangle 11"/>
          <p:cNvSpPr/>
          <p:nvPr/>
        </p:nvSpPr>
        <p:spPr>
          <a:xfrm>
            <a:off x="7236296" y="454182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9" name="Rectangle 8"/>
          <p:cNvSpPr/>
          <p:nvPr/>
        </p:nvSpPr>
        <p:spPr>
          <a:xfrm>
            <a:off x="117398" y="1349745"/>
            <a:ext cx="8532440" cy="1384995"/>
          </a:xfrm>
          <a:prstGeom prst="rect">
            <a:avLst/>
          </a:prstGeom>
        </p:spPr>
        <p:txBody>
          <a:bodyPr wrap="square">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T.L. </a:t>
            </a:r>
            <a:r>
              <a:rPr lang="en-US" sz="1400" dirty="0" err="1">
                <a:latin typeface="Times New Roman" panose="02020603050405020304" pitchFamily="18" charset="0"/>
                <a:cs typeface="Times New Roman" panose="02020603050405020304" pitchFamily="18" charset="0"/>
              </a:rPr>
              <a:t>coye</a:t>
            </a:r>
            <a:r>
              <a:rPr lang="en-US" sz="1400" dirty="0">
                <a:latin typeface="Times New Roman" panose="02020603050405020304" pitchFamily="18" charset="0"/>
                <a:cs typeface="Times New Roman" panose="02020603050405020304" pitchFamily="18" charset="0"/>
              </a:rPr>
              <a:t> algorithm which works well on retinal blood vessel segmentation for developed retinal images failed to segment out the vessels in ROP image. </a:t>
            </a:r>
            <a:endParaRPr lang="en-US" sz="1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One </a:t>
            </a:r>
            <a:r>
              <a:rPr lang="en-US" sz="1400" dirty="0">
                <a:latin typeface="Times New Roman" panose="02020603050405020304" pitchFamily="18" charset="0"/>
                <a:cs typeface="Times New Roman" panose="02020603050405020304" pitchFamily="18" charset="0"/>
              </a:rPr>
              <a:t>of possible reason for this is due to the fact of noise and illumination issues present in the image another possible reason is </a:t>
            </a:r>
            <a:r>
              <a:rPr lang="en-US" sz="1400" dirty="0" smtClean="0">
                <a:latin typeface="Times New Roman" panose="02020603050405020304" pitchFamily="18" charset="0"/>
                <a:cs typeface="Times New Roman" panose="02020603050405020304" pitchFamily="18" charset="0"/>
              </a:rPr>
              <a:t>algorithm </a:t>
            </a:r>
            <a:r>
              <a:rPr lang="en-US" sz="1400" dirty="0">
                <a:latin typeface="Times New Roman" panose="02020603050405020304" pitchFamily="18" charset="0"/>
                <a:cs typeface="Times New Roman" panose="02020603050405020304" pitchFamily="18" charset="0"/>
              </a:rPr>
              <a:t>was </a:t>
            </a:r>
            <a:r>
              <a:rPr lang="en-US" sz="1400" dirty="0" smtClean="0">
                <a:latin typeface="Times New Roman" panose="02020603050405020304" pitchFamily="18" charset="0"/>
                <a:cs typeface="Times New Roman" panose="02020603050405020304" pitchFamily="18" charset="0"/>
              </a:rPr>
              <a:t>tested </a:t>
            </a:r>
            <a:r>
              <a:rPr lang="en-US" sz="1400" dirty="0">
                <a:latin typeface="Times New Roman" panose="02020603050405020304" pitchFamily="18" charset="0"/>
                <a:cs typeface="Times New Roman" panose="02020603050405020304" pitchFamily="18" charset="0"/>
              </a:rPr>
              <a:t>on DRIVE dataset which had only developed retinal images with better contrast and </a:t>
            </a:r>
            <a:r>
              <a:rPr lang="en-US" sz="1400" dirty="0" smtClean="0">
                <a:latin typeface="Times New Roman" panose="02020603050405020304" pitchFamily="18" charset="0"/>
                <a:cs typeface="Times New Roman" panose="02020603050405020304" pitchFamily="18" charset="0"/>
              </a:rPr>
              <a:t>quality.</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071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29</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 Branching Point </a:t>
            </a:r>
            <a:r>
              <a:rPr lang="en-IN" sz="2800" b="1" dirty="0" smtClean="0">
                <a:solidFill>
                  <a:srgbClr val="00B050"/>
                </a:solidFill>
                <a:latin typeface="Times New Roman" panose="02020603050405020304" pitchFamily="18" charset="0"/>
                <a:cs typeface="Times New Roman" panose="02020603050405020304" pitchFamily="18" charset="0"/>
              </a:rPr>
              <a:t>Results</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9698" name="Picture 51" descr="EYE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26" y="2708920"/>
            <a:ext cx="2232966" cy="1753292"/>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t="5630"/>
          <a:stretch>
            <a:fillRect/>
          </a:stretch>
        </p:blipFill>
        <p:spPr bwMode="auto">
          <a:xfrm>
            <a:off x="4931322" y="2708921"/>
            <a:ext cx="2232966" cy="17615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363670" y="4725144"/>
            <a:ext cx="4944634" cy="307777"/>
          </a:xfrm>
          <a:prstGeom prst="rect">
            <a:avLst/>
          </a:prstGeom>
        </p:spPr>
        <p:txBody>
          <a:bodyPr wrap="square">
            <a:spAutoFit/>
          </a:bodyPr>
          <a:lstStyle/>
          <a:p>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21. </a:t>
            </a:r>
            <a:r>
              <a:rPr lang="en-US" sz="1400" kern="100" dirty="0">
                <a:latin typeface="Times New Roman" panose="02020603050405020304" pitchFamily="18" charset="0"/>
                <a:ea typeface="PMingLiU"/>
              </a:rPr>
              <a:t>(a) Input image (b) branching points identified image.</a:t>
            </a:r>
            <a:endParaRPr lang="en-IN" sz="1400" dirty="0"/>
          </a:p>
        </p:txBody>
      </p:sp>
      <p:sp>
        <p:nvSpPr>
          <p:cNvPr id="9" name="Rectangle 8"/>
          <p:cNvSpPr/>
          <p:nvPr/>
        </p:nvSpPr>
        <p:spPr>
          <a:xfrm>
            <a:off x="91002" y="1436784"/>
            <a:ext cx="8640960" cy="1169551"/>
          </a:xfrm>
          <a:prstGeom prst="rect">
            <a:avLst/>
          </a:prstGeom>
        </p:spPr>
        <p:txBody>
          <a:bodyPr wrap="square">
            <a:spAutoFit/>
          </a:bodyPr>
          <a:lstStyle/>
          <a:p>
            <a:pPr marL="285750" indent="-285750">
              <a:buFont typeface="Arial" panose="020B0604020202020204" pitchFamily="34" charset="0"/>
              <a:buChar char="•"/>
            </a:pPr>
            <a:r>
              <a:rPr lang="en-US" sz="1400" kern="100" dirty="0" smtClean="0">
                <a:latin typeface="Times New Roman" panose="02020603050405020304" pitchFamily="18" charset="0"/>
                <a:ea typeface="PMingLiU"/>
              </a:rPr>
              <a:t>Although </a:t>
            </a:r>
            <a:r>
              <a:rPr lang="en-US" sz="1400" kern="100" dirty="0">
                <a:latin typeface="Times New Roman" panose="02020603050405020304" pitchFamily="18" charset="0"/>
                <a:ea typeface="PMingLiU"/>
              </a:rPr>
              <a:t>it was found that there are certain set of missing pixel regions which were misclassified as endpoints all the branching points were detected successfully. </a:t>
            </a:r>
            <a:endParaRPr lang="en-US" sz="1400" kern="100" dirty="0" smtClean="0">
              <a:latin typeface="Times New Roman" panose="02020603050405020304" pitchFamily="18" charset="0"/>
              <a:ea typeface="PMingLiU"/>
            </a:endParaRPr>
          </a:p>
          <a:p>
            <a:pPr marL="285750" indent="-285750">
              <a:buFont typeface="Arial" panose="020B0604020202020204" pitchFamily="34" charset="0"/>
              <a:buChar char="•"/>
            </a:pPr>
            <a:endParaRPr lang="en-US" sz="1400" kern="100" dirty="0">
              <a:latin typeface="Times New Roman" panose="02020603050405020304" pitchFamily="18" charset="0"/>
              <a:ea typeface="PMingLiU"/>
            </a:endParaRPr>
          </a:p>
          <a:p>
            <a:pPr marL="285750" indent="-285750">
              <a:buFont typeface="Arial" panose="020B0604020202020204" pitchFamily="34" charset="0"/>
              <a:buChar char="•"/>
            </a:pPr>
            <a:r>
              <a:rPr lang="en-US" sz="1400" kern="100" dirty="0" smtClean="0">
                <a:latin typeface="Times New Roman" panose="02020603050405020304" pitchFamily="18" charset="0"/>
                <a:ea typeface="PMingLiU"/>
              </a:rPr>
              <a:t>The </a:t>
            </a:r>
            <a:r>
              <a:rPr lang="en-US" sz="1400" kern="100" dirty="0">
                <a:latin typeface="Times New Roman" panose="02020603050405020304" pitchFamily="18" charset="0"/>
                <a:ea typeface="PMingLiU"/>
              </a:rPr>
              <a:t>overlay visualizations helps in identification of branching points and missing pixel positions which are also misclassified as branching points. </a:t>
            </a:r>
            <a:endParaRPr lang="en-IN" sz="1400" dirty="0"/>
          </a:p>
        </p:txBody>
      </p:sp>
      <p:sp>
        <p:nvSpPr>
          <p:cNvPr id="10" name="Rectangle 9"/>
          <p:cNvSpPr/>
          <p:nvPr/>
        </p:nvSpPr>
        <p:spPr>
          <a:xfrm>
            <a:off x="5932736" y="4469630"/>
            <a:ext cx="393056" cy="307777"/>
          </a:xfrm>
          <a:prstGeom prst="rect">
            <a:avLst/>
          </a:prstGeom>
        </p:spPr>
        <p:txBody>
          <a:bodyPr wrap="none">
            <a:spAutoFit/>
          </a:bodyPr>
          <a:lstStyle/>
          <a:p>
            <a:r>
              <a:rPr lang="en-US" sz="1400" kern="100" dirty="0">
                <a:latin typeface="Times New Roman" panose="02020603050405020304" pitchFamily="18" charset="0"/>
                <a:ea typeface="PMingLiU"/>
              </a:rPr>
              <a:t>(b)</a:t>
            </a:r>
            <a:endParaRPr lang="en-IN" sz="1400" dirty="0"/>
          </a:p>
        </p:txBody>
      </p:sp>
      <p:sp>
        <p:nvSpPr>
          <p:cNvPr id="16" name="Rectangle 15"/>
          <p:cNvSpPr/>
          <p:nvPr/>
        </p:nvSpPr>
        <p:spPr>
          <a:xfrm>
            <a:off x="3131840" y="4437112"/>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(a)</a:t>
            </a:r>
            <a:endParaRPr lang="en-IN" sz="1400" dirty="0"/>
          </a:p>
        </p:txBody>
      </p:sp>
    </p:spTree>
    <p:extLst>
      <p:ext uri="{BB962C8B-B14F-4D97-AF65-F5344CB8AC3E}">
        <p14:creationId xmlns:p14="http://schemas.microsoft.com/office/powerpoint/2010/main" val="2726299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kumimoji="0" lang="en-IN" sz="2800" b="1" dirty="0" smtClean="0">
                <a:solidFill>
                  <a:srgbClr val="00B050"/>
                </a:solidFill>
                <a:latin typeface="Times New Roman" panose="02020603050405020304" pitchFamily="18" charset="0"/>
                <a:ea typeface="SimSun" panose="02010600030101010101" pitchFamily="2" charset="-122"/>
                <a:cs typeface="Times New Roman" panose="02020603050405020304" pitchFamily="18" charset="0"/>
              </a:rPr>
              <a:t>Contribution</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251520" y="1536860"/>
            <a:ext cx="8424936" cy="1815882"/>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6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This study focuses on major problems in ROP diagnosis that is the segmentation of retinal blood vessels in ROP fundus images followed by the length, width, and tortuosity measurement of the segmented blood vessels</a:t>
            </a:r>
            <a:r>
              <a:rPr kumimoji="0" lang="en-IN" sz="16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a:t>
            </a:r>
          </a:p>
          <a:p>
            <a:pPr marL="285750" lvl="0" indent="-285750" algn="just" fontAlgn="auto">
              <a:spcBef>
                <a:spcPts val="0"/>
              </a:spcBef>
              <a:spcAft>
                <a:spcPts val="0"/>
              </a:spcAft>
              <a:buFont typeface="Arial" panose="020B0604020202020204" pitchFamily="34" charset="0"/>
              <a:buChar char="•"/>
            </a:pPr>
            <a:endParaRPr kumimoji="0" lang="en-IN" sz="16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6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Based on the results the ophthalmologist can perform an early diagnosis of ROP along with the approximate measurements of the vessels and reduce the probability of blindness occurs in infants.</a:t>
            </a:r>
            <a:endParaRPr kumimoji="0" lang="en-US" sz="16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955583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30</a:t>
            </a:fld>
            <a:endParaRPr lang="zh-TW" altLang="en-US" dirty="0"/>
          </a:p>
        </p:txBody>
      </p:sp>
      <p:sp>
        <p:nvSpPr>
          <p:cNvPr id="4" name="Rectangle 3"/>
          <p:cNvSpPr/>
          <p:nvPr/>
        </p:nvSpPr>
        <p:spPr>
          <a:xfrm>
            <a:off x="251520" y="301367"/>
            <a:ext cx="8892480"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Vessel </a:t>
            </a:r>
            <a:r>
              <a:rPr lang="en-IN" sz="2800" b="1" dirty="0">
                <a:solidFill>
                  <a:srgbClr val="00B050"/>
                </a:solidFill>
                <a:latin typeface="Times New Roman" panose="02020603050405020304" pitchFamily="18" charset="0"/>
                <a:cs typeface="Times New Roman" panose="02020603050405020304" pitchFamily="18" charset="0"/>
              </a:rPr>
              <a:t>Measurement </a:t>
            </a:r>
            <a:r>
              <a:rPr lang="en-IN" sz="2800" b="1" dirty="0" smtClean="0">
                <a:solidFill>
                  <a:srgbClr val="00B050"/>
                </a:solidFill>
                <a:latin typeface="Times New Roman" panose="02020603050405020304" pitchFamily="18" charset="0"/>
                <a:cs typeface="Times New Roman" panose="02020603050405020304" pitchFamily="18" charset="0"/>
              </a:rPr>
              <a:t>Results – Image 1 Stage 3</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307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t="3783"/>
          <a:stretch>
            <a:fillRect/>
          </a:stretch>
        </p:blipFill>
        <p:spPr bwMode="auto">
          <a:xfrm>
            <a:off x="660795" y="1333102"/>
            <a:ext cx="2314590" cy="175373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101" descr="untitled13"/>
          <p:cNvPicPr>
            <a:picLocks noChangeAspect="1" noChangeArrowheads="1"/>
          </p:cNvPicPr>
          <p:nvPr/>
        </p:nvPicPr>
        <p:blipFill>
          <a:blip r:embed="rId4" cstate="print">
            <a:extLst>
              <a:ext uri="{28A0092B-C50C-407E-A947-70E740481C1C}">
                <a14:useLocalDpi xmlns:a14="http://schemas.microsoft.com/office/drawing/2010/main" val="0"/>
              </a:ext>
            </a:extLst>
          </a:blip>
          <a:srcRect t="3972"/>
          <a:stretch>
            <a:fillRect/>
          </a:stretch>
        </p:blipFill>
        <p:spPr bwMode="auto">
          <a:xfrm>
            <a:off x="3349359" y="1333102"/>
            <a:ext cx="2332059" cy="1784777"/>
          </a:xfrm>
          <a:prstGeom prst="rect">
            <a:avLst/>
          </a:prstGeom>
          <a:noFill/>
          <a:extLst>
            <a:ext uri="{909E8E84-426E-40DD-AFC4-6F175D3DCCD1}">
              <a14:hiddenFill xmlns:a14="http://schemas.microsoft.com/office/drawing/2010/main">
                <a:solidFill>
                  <a:srgbClr val="FFFFFF"/>
                </a:solidFill>
              </a14:hiddenFill>
            </a:ext>
          </a:extLst>
        </p:spPr>
      </p:pic>
      <p:pic>
        <p:nvPicPr>
          <p:cNvPr id="30723" name="Picture 3"/>
          <p:cNvPicPr>
            <a:picLocks noChangeAspect="1" noChangeArrowheads="1"/>
          </p:cNvPicPr>
          <p:nvPr/>
        </p:nvPicPr>
        <p:blipFill>
          <a:blip r:embed="rId5">
            <a:extLst>
              <a:ext uri="{28A0092B-C50C-407E-A947-70E740481C1C}">
                <a14:useLocalDpi xmlns:a14="http://schemas.microsoft.com/office/drawing/2010/main" val="0"/>
              </a:ext>
            </a:extLst>
          </a:blip>
          <a:srcRect l="36613" t="28990" r="35039" b="24788"/>
          <a:stretch>
            <a:fillRect/>
          </a:stretch>
        </p:blipFill>
        <p:spPr bwMode="auto">
          <a:xfrm>
            <a:off x="6083072" y="1320972"/>
            <a:ext cx="2246038" cy="1794659"/>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r="2441"/>
          <a:stretch>
            <a:fillRect/>
          </a:stretch>
        </p:blipFill>
        <p:spPr bwMode="auto">
          <a:xfrm>
            <a:off x="1994866" y="3410584"/>
            <a:ext cx="2363200" cy="1962632"/>
          </a:xfrm>
          <a:prstGeom prst="rect">
            <a:avLst/>
          </a:prstGeom>
          <a:noFill/>
          <a:extLst>
            <a:ext uri="{909E8E84-426E-40DD-AFC4-6F175D3DCCD1}">
              <a14:hiddenFill xmlns:a14="http://schemas.microsoft.com/office/drawing/2010/main">
                <a:solidFill>
                  <a:srgbClr val="FFFFFF"/>
                </a:solidFill>
              </a14:hiddenFill>
            </a:ext>
          </a:extLst>
        </p:spPr>
      </p:pic>
      <p:pic>
        <p:nvPicPr>
          <p:cNvPr id="30721"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t="6815"/>
          <a:stretch>
            <a:fillRect/>
          </a:stretch>
        </p:blipFill>
        <p:spPr bwMode="auto">
          <a:xfrm>
            <a:off x="4840788" y="3409204"/>
            <a:ext cx="2372110" cy="19626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71600" y="5570656"/>
            <a:ext cx="7416824"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22. </a:t>
            </a:r>
            <a:r>
              <a:rPr lang="en-US" sz="1400" kern="100" dirty="0">
                <a:latin typeface="Times New Roman" panose="02020603050405020304" pitchFamily="18" charset="0"/>
                <a:ea typeface="PMingLiU"/>
              </a:rPr>
              <a:t>(a) Input image1 (b) clean vessel image (c) vessel segmented image with vessel labelled (d) length of vessel segments using geodesic distance transform. (e) Tortuosity of vessel segments.</a:t>
            </a:r>
            <a:endParaRPr lang="en-IN" sz="1400" dirty="0"/>
          </a:p>
        </p:txBody>
      </p:sp>
      <p:sp>
        <p:nvSpPr>
          <p:cNvPr id="11" name="Rectangle 10"/>
          <p:cNvSpPr/>
          <p:nvPr/>
        </p:nvSpPr>
        <p:spPr>
          <a:xfrm>
            <a:off x="1599722" y="3068960"/>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19" name="Rectangle 18"/>
          <p:cNvSpPr/>
          <p:nvPr/>
        </p:nvSpPr>
        <p:spPr>
          <a:xfrm>
            <a:off x="4404586" y="306896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20" name="Rectangle 19"/>
          <p:cNvSpPr/>
          <p:nvPr/>
        </p:nvSpPr>
        <p:spPr>
          <a:xfrm>
            <a:off x="7212898" y="3068960"/>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21" name="Rectangle 20"/>
          <p:cNvSpPr/>
          <p:nvPr/>
        </p:nvSpPr>
        <p:spPr>
          <a:xfrm>
            <a:off x="2987824" y="5373216"/>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22" name="Rectangle 21"/>
          <p:cNvSpPr/>
          <p:nvPr/>
        </p:nvSpPr>
        <p:spPr>
          <a:xfrm>
            <a:off x="5835128" y="5373216"/>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(e)</a:t>
            </a:r>
            <a:endParaRPr lang="en-IN" sz="1400" dirty="0"/>
          </a:p>
        </p:txBody>
      </p:sp>
    </p:spTree>
    <p:extLst>
      <p:ext uri="{BB962C8B-B14F-4D97-AF65-F5344CB8AC3E}">
        <p14:creationId xmlns:p14="http://schemas.microsoft.com/office/powerpoint/2010/main" val="1809298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31</a:t>
            </a:fld>
            <a:endParaRPr lang="zh-TW" altLang="en-US" dirty="0"/>
          </a:p>
        </p:txBody>
      </p:sp>
      <p:sp>
        <p:nvSpPr>
          <p:cNvPr id="4" name="Rectangle 3"/>
          <p:cNvSpPr/>
          <p:nvPr/>
        </p:nvSpPr>
        <p:spPr>
          <a:xfrm>
            <a:off x="0" y="301367"/>
            <a:ext cx="9144000"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Length and Width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1 Stage 3</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0" name="Rectangle 19"/>
          <p:cNvSpPr/>
          <p:nvPr/>
        </p:nvSpPr>
        <p:spPr>
          <a:xfrm>
            <a:off x="2195736" y="1321023"/>
            <a:ext cx="4968552"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one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image1.</a:t>
            </a:r>
            <a:endParaRPr lang="en-IN" sz="1400" dirty="0">
              <a:latin typeface="Times New Roman" panose="02020603050405020304" pitchFamily="18" charset="0"/>
              <a:cs typeface="Times New Roman" panose="02020603050405020304" pitchFamily="18" charset="0"/>
            </a:endParaRPr>
          </a:p>
        </p:txBody>
      </p:sp>
      <p:sp>
        <p:nvSpPr>
          <p:cNvPr id="21" name="Rectangle 20"/>
          <p:cNvSpPr/>
          <p:nvPr/>
        </p:nvSpPr>
        <p:spPr>
          <a:xfrm>
            <a:off x="2195736" y="3481263"/>
            <a:ext cx="5102254"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two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image1.</a:t>
            </a:r>
            <a:endParaRPr lang="en-IN" sz="1400" dirty="0">
              <a:latin typeface="Times New Roman" panose="02020603050405020304" pitchFamily="18" charset="0"/>
              <a:cs typeface="Times New Roman" panose="02020603050405020304" pitchFamily="18" charset="0"/>
            </a:endParaRPr>
          </a:p>
        </p:txBody>
      </p:sp>
      <p:sp>
        <p:nvSpPr>
          <p:cNvPr id="22" name="Rectangle 21"/>
          <p:cNvSpPr/>
          <p:nvPr/>
        </p:nvSpPr>
        <p:spPr>
          <a:xfrm>
            <a:off x="2196178" y="4293096"/>
            <a:ext cx="5040118"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3.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three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image1.</a:t>
            </a:r>
            <a:endParaRPr lang="en-IN" sz="1400"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95392225"/>
              </p:ext>
            </p:extLst>
          </p:nvPr>
        </p:nvGraphicFramePr>
        <p:xfrm>
          <a:off x="1979712" y="1598740"/>
          <a:ext cx="5238552" cy="1830260"/>
        </p:xfrm>
        <a:graphic>
          <a:graphicData uri="http://schemas.openxmlformats.org/drawingml/2006/table">
            <a:tbl>
              <a:tblPr firstRow="1" firstCol="1" bandRow="1">
                <a:tableStyleId>{B301B821-A1FF-4177-AEE7-76D212191A09}</a:tableStyleId>
              </a:tblPr>
              <a:tblGrid>
                <a:gridCol w="1321831"/>
                <a:gridCol w="1401634"/>
                <a:gridCol w="1401634"/>
                <a:gridCol w="1113453"/>
              </a:tblGrid>
              <a:tr h="187977">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Segment</a:t>
                      </a:r>
                      <a:endParaRPr lang="en-IN" sz="120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Length (Pixels)</a:t>
                      </a:r>
                      <a:endParaRPr lang="en-IN" sz="120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Width (Pixels)</a:t>
                      </a:r>
                      <a:endParaRPr lang="en-IN" sz="120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r>
              <a:tr h="187977">
                <a:tc rowSpan="6">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V44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20.25</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3.50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87977">
                <a:tc vMerge="1">
                  <a:txBody>
                    <a:bodyPr/>
                    <a:lstStyle/>
                    <a:p>
                      <a:endParaRPr lang="en-IN"/>
                    </a:p>
                  </a:txBody>
                  <a:tcPr/>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V46</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16.90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87977">
                <a:tc vMerge="1">
                  <a:txBody>
                    <a:bodyPr/>
                    <a:lstStyle/>
                    <a:p>
                      <a:endParaRPr lang="en-IN"/>
                    </a:p>
                  </a:txBody>
                  <a:tcPr/>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V47</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18.03</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2.80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87977">
                <a:tc vMerge="1">
                  <a:txBody>
                    <a:bodyPr/>
                    <a:lstStyle/>
                    <a:p>
                      <a:endParaRPr lang="en-IN"/>
                    </a:p>
                  </a:txBody>
                  <a:tcPr/>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V48</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23.54</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3.31</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87977">
                <a:tc vMerge="1">
                  <a:txBody>
                    <a:bodyPr/>
                    <a:lstStyle/>
                    <a:p>
                      <a:endParaRPr lang="en-IN"/>
                    </a:p>
                  </a:txBody>
                  <a:tcPr/>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V49</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46.87</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3.30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87977">
                <a:tc vMerge="1">
                  <a:txBody>
                    <a:bodyPr/>
                    <a:lstStyle/>
                    <a:p>
                      <a:endParaRPr lang="en-IN"/>
                    </a:p>
                  </a:txBody>
                  <a:tcPr/>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V50</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25.02</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3.10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514421">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 </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150.61</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3.20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68949880"/>
              </p:ext>
            </p:extLst>
          </p:nvPr>
        </p:nvGraphicFramePr>
        <p:xfrm>
          <a:off x="1979709" y="3789040"/>
          <a:ext cx="5238555" cy="379653"/>
        </p:xfrm>
        <a:graphic>
          <a:graphicData uri="http://schemas.openxmlformats.org/drawingml/2006/table">
            <a:tbl>
              <a:tblPr firstRow="1" firstCol="1" bandRow="1">
                <a:tableStyleId>{B301B821-A1FF-4177-AEE7-76D212191A09}</a:tableStyleId>
              </a:tblPr>
              <a:tblGrid>
                <a:gridCol w="1313217"/>
                <a:gridCol w="1423090"/>
                <a:gridCol w="1368152"/>
                <a:gridCol w="1134096"/>
              </a:tblGrid>
              <a:tr h="196773">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Segment</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Width (Pixels)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61332">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V45</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33.53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3.20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55023059"/>
              </p:ext>
            </p:extLst>
          </p:nvPr>
        </p:nvGraphicFramePr>
        <p:xfrm>
          <a:off x="1979710" y="4581128"/>
          <a:ext cx="5242458" cy="1540296"/>
        </p:xfrm>
        <a:graphic>
          <a:graphicData uri="http://schemas.openxmlformats.org/drawingml/2006/table">
            <a:tbl>
              <a:tblPr firstRow="1" firstCol="1" bandRow="1">
                <a:tableStyleId>{B301B821-A1FF-4177-AEE7-76D212191A09}</a:tableStyleId>
              </a:tblPr>
              <a:tblGrid>
                <a:gridCol w="1321190"/>
                <a:gridCol w="1401161"/>
                <a:gridCol w="1401161"/>
                <a:gridCol w="1118946"/>
              </a:tblGrid>
              <a:tr h="192537">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92537">
                <a:tc rowSpan="5">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21.54</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2.60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92537">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23.02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2.60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92537">
                <a:tc vMerge="1">
                  <a:txBody>
                    <a:bodyPr/>
                    <a:lstStyle/>
                    <a:p>
                      <a:endParaRPr lang="en-IN"/>
                    </a:p>
                  </a:txBody>
                  <a:tcPr/>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V26</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49.20</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2.80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92537">
                <a:tc vMerge="1">
                  <a:txBody>
                    <a:bodyPr/>
                    <a:lstStyle/>
                    <a:p>
                      <a:endParaRPr lang="en-IN"/>
                    </a:p>
                  </a:txBody>
                  <a:tcPr/>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V35</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50.33</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3.50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92537">
                <a:tc vMerge="1">
                  <a:txBody>
                    <a:bodyPr/>
                    <a:lstStyle/>
                    <a:p>
                      <a:endParaRPr lang="en-IN"/>
                    </a:p>
                  </a:txBody>
                  <a:tcPr/>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V40</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35.00</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3.70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385074">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179.09</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3.04</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2184351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32</a:t>
            </a:fld>
            <a:endParaRPr lang="zh-TW" altLang="en-US" dirty="0"/>
          </a:p>
        </p:txBody>
      </p:sp>
      <p:sp>
        <p:nvSpPr>
          <p:cNvPr id="4" name="Rectangle 3"/>
          <p:cNvSpPr/>
          <p:nvPr/>
        </p:nvSpPr>
        <p:spPr>
          <a:xfrm>
            <a:off x="251520" y="301367"/>
            <a:ext cx="8352928"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Vessel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2 Stage 2</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31804"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7000" y="-3699197"/>
            <a:ext cx="25431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803" name="Picture 1039" descr="untitled14"/>
          <p:cNvPicPr>
            <a:picLocks noChangeAspect="1" noChangeArrowheads="1"/>
          </p:cNvPicPr>
          <p:nvPr/>
        </p:nvPicPr>
        <p:blipFill>
          <a:blip r:embed="rId4">
            <a:extLst>
              <a:ext uri="{28A0092B-C50C-407E-A947-70E740481C1C}">
                <a14:useLocalDpi xmlns:a14="http://schemas.microsoft.com/office/drawing/2010/main" val="0"/>
              </a:ext>
            </a:extLst>
          </a:blip>
          <a:srcRect t="5107"/>
          <a:stretch>
            <a:fillRect/>
          </a:stretch>
        </p:blipFill>
        <p:spPr bwMode="auto">
          <a:xfrm>
            <a:off x="6517000" y="-3699197"/>
            <a:ext cx="24955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802" name="Picture 58"/>
          <p:cNvPicPr>
            <a:picLocks noChangeAspect="1" noChangeArrowheads="1"/>
          </p:cNvPicPr>
          <p:nvPr/>
        </p:nvPicPr>
        <p:blipFill>
          <a:blip r:embed="rId5">
            <a:extLst>
              <a:ext uri="{28A0092B-C50C-407E-A947-70E740481C1C}">
                <a14:useLocalDpi xmlns:a14="http://schemas.microsoft.com/office/drawing/2010/main" val="0"/>
              </a:ext>
            </a:extLst>
          </a:blip>
          <a:srcRect l="36237" t="18747" r="36098" b="34444"/>
          <a:stretch>
            <a:fillRect/>
          </a:stretch>
        </p:blipFill>
        <p:spPr bwMode="auto">
          <a:xfrm>
            <a:off x="6517000" y="-3699197"/>
            <a:ext cx="25717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1801"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l="1392" t="2803" r="1392" b="1373"/>
          <a:stretch>
            <a:fillRect/>
          </a:stretch>
        </p:blipFill>
        <p:spPr bwMode="auto">
          <a:xfrm>
            <a:off x="6517000" y="-3699197"/>
            <a:ext cx="25336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1800" name="Picture 1042" descr="untitled7"/>
          <p:cNvPicPr>
            <a:picLocks noChangeAspect="1" noChangeArrowheads="1"/>
          </p:cNvPicPr>
          <p:nvPr/>
        </p:nvPicPr>
        <p:blipFill>
          <a:blip r:embed="rId7">
            <a:extLst>
              <a:ext uri="{28A0092B-C50C-407E-A947-70E740481C1C}">
                <a14:useLocalDpi xmlns:a14="http://schemas.microsoft.com/office/drawing/2010/main" val="0"/>
              </a:ext>
            </a:extLst>
          </a:blip>
          <a:srcRect t="9605"/>
          <a:stretch>
            <a:fillRect/>
          </a:stretch>
        </p:blipFill>
        <p:spPr bwMode="auto">
          <a:xfrm>
            <a:off x="6517000" y="-3699197"/>
            <a:ext cx="2762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1799"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7000" y="-3699197"/>
            <a:ext cx="25336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8" name="Picture 1044" descr="untitled15"/>
          <p:cNvPicPr>
            <a:picLocks noChangeAspect="1" noChangeArrowheads="1"/>
          </p:cNvPicPr>
          <p:nvPr/>
        </p:nvPicPr>
        <p:blipFill>
          <a:blip r:embed="rId9" cstate="print">
            <a:extLst>
              <a:ext uri="{28A0092B-C50C-407E-A947-70E740481C1C}">
                <a14:useLocalDpi xmlns:a14="http://schemas.microsoft.com/office/drawing/2010/main" val="0"/>
              </a:ext>
            </a:extLst>
          </a:blip>
          <a:srcRect t="4681"/>
          <a:stretch>
            <a:fillRect/>
          </a:stretch>
        </p:blipFill>
        <p:spPr bwMode="auto">
          <a:xfrm>
            <a:off x="6517000" y="-3699197"/>
            <a:ext cx="24098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7" name="Picture 53"/>
          <p:cNvPicPr>
            <a:picLocks noChangeAspect="1" noChangeArrowheads="1"/>
          </p:cNvPicPr>
          <p:nvPr/>
        </p:nvPicPr>
        <p:blipFill>
          <a:blip r:embed="rId10">
            <a:extLst>
              <a:ext uri="{28A0092B-C50C-407E-A947-70E740481C1C}">
                <a14:useLocalDpi xmlns:a14="http://schemas.microsoft.com/office/drawing/2010/main" val="0"/>
              </a:ext>
            </a:extLst>
          </a:blip>
          <a:srcRect l="36613" t="23389" r="35039" b="31792"/>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96" name="Picture 9"/>
          <p:cNvPicPr>
            <a:picLocks noChangeAspect="1" noChangeArrowheads="1"/>
          </p:cNvPicPr>
          <p:nvPr/>
        </p:nvPicPr>
        <p:blipFill>
          <a:blip r:embed="rId11">
            <a:extLst>
              <a:ext uri="{28A0092B-C50C-407E-A947-70E740481C1C}">
                <a14:useLocalDpi xmlns:a14="http://schemas.microsoft.com/office/drawing/2010/main" val="0"/>
              </a:ext>
            </a:extLst>
          </a:blip>
          <a:srcRect l="2190" t="1822" r="2190" b="1822"/>
          <a:stretch>
            <a:fillRect/>
          </a:stretch>
        </p:blipFill>
        <p:spPr bwMode="auto">
          <a:xfrm>
            <a:off x="6517000" y="-3699197"/>
            <a:ext cx="2438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795" name="Picture 107" descr="untitled16"/>
          <p:cNvPicPr>
            <a:picLocks noChangeAspect="1" noChangeArrowheads="1"/>
          </p:cNvPicPr>
          <p:nvPr/>
        </p:nvPicPr>
        <p:blipFill>
          <a:blip r:embed="rId12">
            <a:extLst>
              <a:ext uri="{28A0092B-C50C-407E-A947-70E740481C1C}">
                <a14:useLocalDpi xmlns:a14="http://schemas.microsoft.com/office/drawing/2010/main" val="0"/>
              </a:ext>
            </a:extLst>
          </a:blip>
          <a:srcRect t="5173"/>
          <a:stretch>
            <a:fillRect/>
          </a:stretch>
        </p:blipFill>
        <p:spPr bwMode="auto">
          <a:xfrm>
            <a:off x="6517000" y="-3699197"/>
            <a:ext cx="28670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1794" name="Picture 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7000" y="-3699197"/>
            <a:ext cx="25241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3" name="Picture 1032" descr="untitled17"/>
          <p:cNvPicPr>
            <a:picLocks noChangeAspect="1" noChangeArrowheads="1"/>
          </p:cNvPicPr>
          <p:nvPr/>
        </p:nvPicPr>
        <p:blipFill>
          <a:blip r:embed="rId14" cstate="print">
            <a:extLst>
              <a:ext uri="{28A0092B-C50C-407E-A947-70E740481C1C}">
                <a14:useLocalDpi xmlns:a14="http://schemas.microsoft.com/office/drawing/2010/main" val="0"/>
              </a:ext>
            </a:extLst>
          </a:blip>
          <a:srcRect t="6248"/>
          <a:stretch>
            <a:fillRect/>
          </a:stretch>
        </p:blipFill>
        <p:spPr bwMode="auto">
          <a:xfrm>
            <a:off x="6517000" y="-3699197"/>
            <a:ext cx="24384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2" name="Picture 13"/>
          <p:cNvPicPr>
            <a:picLocks noChangeAspect="1" noChangeArrowheads="1"/>
          </p:cNvPicPr>
          <p:nvPr/>
        </p:nvPicPr>
        <p:blipFill>
          <a:blip r:embed="rId15">
            <a:extLst>
              <a:ext uri="{28A0092B-C50C-407E-A947-70E740481C1C}">
                <a14:useLocalDpi xmlns:a14="http://schemas.microsoft.com/office/drawing/2010/main" val="0"/>
              </a:ext>
            </a:extLst>
          </a:blip>
          <a:srcRect l="33463" t="19185" r="37463" b="24788"/>
          <a:stretch>
            <a:fillRect/>
          </a:stretch>
        </p:blipFill>
        <p:spPr bwMode="auto">
          <a:xfrm>
            <a:off x="6517000" y="-3699197"/>
            <a:ext cx="25717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31791" name="Picture 1030" descr="untitled8"/>
          <p:cNvPicPr>
            <a:picLocks noChangeAspect="1" noChangeArrowheads="1"/>
          </p:cNvPicPr>
          <p:nvPr/>
        </p:nvPicPr>
        <p:blipFill>
          <a:blip r:embed="rId16">
            <a:extLst>
              <a:ext uri="{28A0092B-C50C-407E-A947-70E740481C1C}">
                <a14:useLocalDpi xmlns:a14="http://schemas.microsoft.com/office/drawing/2010/main" val="0"/>
              </a:ext>
            </a:extLst>
          </a:blip>
          <a:srcRect r="8641"/>
          <a:stretch>
            <a:fillRect/>
          </a:stretch>
        </p:blipFill>
        <p:spPr bwMode="auto">
          <a:xfrm>
            <a:off x="6517000" y="-3699197"/>
            <a:ext cx="24669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90" name="Picture 1031" descr="untitled18"/>
          <p:cNvPicPr>
            <a:picLocks noChangeAspect="1" noChangeArrowheads="1"/>
          </p:cNvPicPr>
          <p:nvPr/>
        </p:nvPicPr>
        <p:blipFill>
          <a:blip r:embed="rId17">
            <a:extLst>
              <a:ext uri="{28A0092B-C50C-407E-A947-70E740481C1C}">
                <a14:useLocalDpi xmlns:a14="http://schemas.microsoft.com/office/drawing/2010/main" val="0"/>
              </a:ext>
            </a:extLst>
          </a:blip>
          <a:srcRect t="6897" r="4556"/>
          <a:stretch>
            <a:fillRect/>
          </a:stretch>
        </p:blipFill>
        <p:spPr bwMode="auto">
          <a:xfrm>
            <a:off x="6517000" y="-3699197"/>
            <a:ext cx="26574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1789" name="Picture 4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7000" y="-3699197"/>
            <a:ext cx="24669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31788" name="Picture 6" descr="untitled21"/>
          <p:cNvPicPr>
            <a:picLocks noChangeAspect="1" noChangeArrowheads="1"/>
          </p:cNvPicPr>
          <p:nvPr/>
        </p:nvPicPr>
        <p:blipFill>
          <a:blip r:embed="rId19" cstate="print">
            <a:extLst>
              <a:ext uri="{28A0092B-C50C-407E-A947-70E740481C1C}">
                <a14:useLocalDpi xmlns:a14="http://schemas.microsoft.com/office/drawing/2010/main" val="0"/>
              </a:ext>
            </a:extLst>
          </a:blip>
          <a:srcRect t="4750"/>
          <a:stretch>
            <a:fillRect/>
          </a:stretch>
        </p:blipFill>
        <p:spPr bwMode="auto">
          <a:xfrm>
            <a:off x="6517000" y="-3699197"/>
            <a:ext cx="238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787" name="Picture 43"/>
          <p:cNvPicPr>
            <a:picLocks noChangeAspect="1" noChangeArrowheads="1"/>
          </p:cNvPicPr>
          <p:nvPr/>
        </p:nvPicPr>
        <p:blipFill>
          <a:blip r:embed="rId20">
            <a:extLst>
              <a:ext uri="{28A0092B-C50C-407E-A947-70E740481C1C}">
                <a14:useLocalDpi xmlns:a14="http://schemas.microsoft.com/office/drawing/2010/main" val="0"/>
              </a:ext>
            </a:extLst>
          </a:blip>
          <a:srcRect l="21458" t="26189" r="48618" b="17784"/>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86" name="Picture 21" descr="untitled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17000" y="-3699197"/>
            <a:ext cx="24384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1785" name="Picture 32" descr="untitled19"/>
          <p:cNvPicPr>
            <a:picLocks noChangeAspect="1" noChangeArrowheads="1"/>
          </p:cNvPicPr>
          <p:nvPr/>
        </p:nvPicPr>
        <p:blipFill>
          <a:blip r:embed="rId22">
            <a:extLst>
              <a:ext uri="{28A0092B-C50C-407E-A947-70E740481C1C}">
                <a14:useLocalDpi xmlns:a14="http://schemas.microsoft.com/office/drawing/2010/main" val="0"/>
              </a:ext>
            </a:extLst>
          </a:blip>
          <a:srcRect t="6281"/>
          <a:stretch>
            <a:fillRect/>
          </a:stretch>
        </p:blipFill>
        <p:spPr bwMode="auto">
          <a:xfrm>
            <a:off x="6517000" y="-3699197"/>
            <a:ext cx="27717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31784"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7000" y="-3699197"/>
            <a:ext cx="25336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783" name="Picture 1051" descr="untitled24"/>
          <p:cNvPicPr>
            <a:picLocks noChangeAspect="1" noChangeArrowheads="1"/>
          </p:cNvPicPr>
          <p:nvPr/>
        </p:nvPicPr>
        <p:blipFill>
          <a:blip r:embed="rId24" cstate="print">
            <a:extLst>
              <a:ext uri="{28A0092B-C50C-407E-A947-70E740481C1C}">
                <a14:useLocalDpi xmlns:a14="http://schemas.microsoft.com/office/drawing/2010/main" val="0"/>
              </a:ext>
            </a:extLst>
          </a:blip>
          <a:srcRect t="5251"/>
          <a:stretch>
            <a:fillRect/>
          </a:stretch>
        </p:blipFill>
        <p:spPr bwMode="auto">
          <a:xfrm>
            <a:off x="6517000" y="-3699197"/>
            <a:ext cx="24479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82" name="Picture 11"/>
          <p:cNvPicPr>
            <a:picLocks noChangeAspect="1" noChangeArrowheads="1"/>
          </p:cNvPicPr>
          <p:nvPr/>
        </p:nvPicPr>
        <p:blipFill>
          <a:blip r:embed="rId25">
            <a:extLst>
              <a:ext uri="{28A0092B-C50C-407E-A947-70E740481C1C}">
                <a14:useLocalDpi xmlns:a14="http://schemas.microsoft.com/office/drawing/2010/main" val="0"/>
              </a:ext>
            </a:extLst>
          </a:blip>
          <a:srcRect l="27951" t="33192" r="47192" b="20586"/>
          <a:stretch>
            <a:fillRect/>
          </a:stretch>
        </p:blipFill>
        <p:spPr bwMode="auto">
          <a:xfrm>
            <a:off x="6517000" y="-3699197"/>
            <a:ext cx="2476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1781" name="Picture 1052" descr="untitled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17000" y="-3699197"/>
            <a:ext cx="2447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1780" name="Picture 24"/>
          <p:cNvPicPr>
            <a:picLocks noChangeAspect="1" noChangeArrowheads="1"/>
          </p:cNvPicPr>
          <p:nvPr/>
        </p:nvPicPr>
        <p:blipFill>
          <a:blip r:embed="rId27">
            <a:extLst>
              <a:ext uri="{28A0092B-C50C-407E-A947-70E740481C1C}">
                <a14:useLocalDpi xmlns:a14="http://schemas.microsoft.com/office/drawing/2010/main" val="0"/>
              </a:ext>
            </a:extLst>
          </a:blip>
          <a:srcRect l="197" t="5351" r="-197" b="-32"/>
          <a:stretch>
            <a:fillRect/>
          </a:stretch>
        </p:blipFill>
        <p:spPr bwMode="auto">
          <a:xfrm>
            <a:off x="6517000" y="-3699197"/>
            <a:ext cx="27336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1779" name="Picture 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517000" y="-3699197"/>
            <a:ext cx="250507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8" name="Picture 1061" descr="untitled28"/>
          <p:cNvPicPr>
            <a:picLocks noChangeAspect="1" noChangeArrowheads="1"/>
          </p:cNvPicPr>
          <p:nvPr/>
        </p:nvPicPr>
        <p:blipFill>
          <a:blip r:embed="rId29" cstate="print">
            <a:extLst>
              <a:ext uri="{28A0092B-C50C-407E-A947-70E740481C1C}">
                <a14:useLocalDpi xmlns:a14="http://schemas.microsoft.com/office/drawing/2010/main" val="0"/>
              </a:ext>
            </a:extLst>
          </a:blip>
          <a:srcRect t="5499"/>
          <a:stretch>
            <a:fillRect/>
          </a:stretch>
        </p:blipFill>
        <p:spPr bwMode="auto">
          <a:xfrm>
            <a:off x="6517000" y="-3699197"/>
            <a:ext cx="24098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7" name="Picture 5"/>
          <p:cNvPicPr>
            <a:picLocks noChangeAspect="1" noChangeArrowheads="1"/>
          </p:cNvPicPr>
          <p:nvPr/>
        </p:nvPicPr>
        <p:blipFill>
          <a:blip r:embed="rId30">
            <a:extLst>
              <a:ext uri="{28A0092B-C50C-407E-A947-70E740481C1C}">
                <a14:useLocalDpi xmlns:a14="http://schemas.microsoft.com/office/drawing/2010/main" val="0"/>
              </a:ext>
            </a:extLst>
          </a:blip>
          <a:srcRect l="19289" t="24788" r="50000" b="17784"/>
          <a:stretch>
            <a:fillRect/>
          </a:stretch>
        </p:blipFill>
        <p:spPr bwMode="auto">
          <a:xfrm>
            <a:off x="6517000" y="-3699197"/>
            <a:ext cx="24860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76" name="Picture 1063" descr="untitled29"/>
          <p:cNvPicPr>
            <a:picLocks noChangeAspect="1" noChangeArrowheads="1"/>
          </p:cNvPicPr>
          <p:nvPr/>
        </p:nvPicPr>
        <p:blipFill>
          <a:blip r:embed="rId31" cstate="print">
            <a:extLst>
              <a:ext uri="{28A0092B-C50C-407E-A947-70E740481C1C}">
                <a14:useLocalDpi xmlns:a14="http://schemas.microsoft.com/office/drawing/2010/main" val="0"/>
              </a:ext>
            </a:extLst>
          </a:blip>
          <a:srcRect r="12236"/>
          <a:stretch>
            <a:fillRect/>
          </a:stretch>
        </p:blipFill>
        <p:spPr bwMode="auto">
          <a:xfrm>
            <a:off x="6517000" y="-3699197"/>
            <a:ext cx="24288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75" name="Picture 1062" descr="untitled30"/>
          <p:cNvPicPr>
            <a:picLocks noChangeAspect="1" noChangeArrowheads="1"/>
          </p:cNvPicPr>
          <p:nvPr/>
        </p:nvPicPr>
        <p:blipFill>
          <a:blip r:embed="rId32">
            <a:extLst>
              <a:ext uri="{28A0092B-C50C-407E-A947-70E740481C1C}">
                <a14:useLocalDpi xmlns:a14="http://schemas.microsoft.com/office/drawing/2010/main" val="0"/>
              </a:ext>
            </a:extLst>
          </a:blip>
          <a:srcRect t="4774" r="8443"/>
          <a:stretch>
            <a:fillRect/>
          </a:stretch>
        </p:blipFill>
        <p:spPr bwMode="auto">
          <a:xfrm>
            <a:off x="6517000" y="-3699197"/>
            <a:ext cx="26955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p:nvPr/>
        </p:nvPicPr>
        <p:blipFill>
          <a:blip r:embed="rId33" cstate="print">
            <a:extLst>
              <a:ext uri="{28A0092B-C50C-407E-A947-70E740481C1C}">
                <a14:useLocalDpi xmlns:a14="http://schemas.microsoft.com/office/drawing/2010/main" val="0"/>
              </a:ext>
            </a:extLst>
          </a:blip>
          <a:stretch>
            <a:fillRect/>
          </a:stretch>
        </p:blipFill>
        <p:spPr>
          <a:xfrm>
            <a:off x="879869" y="1369560"/>
            <a:ext cx="2229456" cy="1753486"/>
          </a:xfrm>
          <a:prstGeom prst="rect">
            <a:avLst/>
          </a:prstGeom>
        </p:spPr>
      </p:pic>
      <p:pic>
        <p:nvPicPr>
          <p:cNvPr id="73" name="Picture 72" descr="C:\Users\dell\Desktop\ROP\channel img\final results\EYE 2\untitled14.png"/>
          <p:cNvPicPr/>
          <p:nvPr/>
        </p:nvPicPr>
        <p:blipFill rotWithShape="1">
          <a:blip r:embed="rId4" cstate="print">
            <a:extLst>
              <a:ext uri="{28A0092B-C50C-407E-A947-70E740481C1C}">
                <a14:useLocalDpi xmlns:a14="http://schemas.microsoft.com/office/drawing/2010/main" val="0"/>
              </a:ext>
            </a:extLst>
          </a:blip>
          <a:srcRect t="5107"/>
          <a:stretch/>
        </p:blipFill>
        <p:spPr bwMode="auto">
          <a:xfrm>
            <a:off x="3550868" y="1369560"/>
            <a:ext cx="2245267" cy="1769347"/>
          </a:xfrm>
          <a:prstGeom prst="rect">
            <a:avLst/>
          </a:prstGeom>
          <a:noFill/>
          <a:ln>
            <a:noFill/>
          </a:ln>
          <a:extLst>
            <a:ext uri="{53640926-AAD7-44D8-BBD7-CCE9431645EC}">
              <a14:shadowObscured xmlns:a14="http://schemas.microsoft.com/office/drawing/2010/main"/>
            </a:ext>
          </a:extLst>
        </p:spPr>
      </p:pic>
      <p:pic>
        <p:nvPicPr>
          <p:cNvPr id="74" name="Picture 73"/>
          <p:cNvPicPr/>
          <p:nvPr/>
        </p:nvPicPr>
        <p:blipFill rotWithShape="1">
          <a:blip r:embed="rId5"/>
          <a:srcRect l="36236" t="18747" r="36097" b="34444"/>
          <a:stretch/>
        </p:blipFill>
        <p:spPr>
          <a:xfrm>
            <a:off x="6236919" y="1369560"/>
            <a:ext cx="2151505" cy="1769347"/>
          </a:xfrm>
          <a:prstGeom prst="rect">
            <a:avLst/>
          </a:prstGeom>
        </p:spPr>
      </p:pic>
      <p:pic>
        <p:nvPicPr>
          <p:cNvPr id="75" name="Picture 74"/>
          <p:cNvPicPr/>
          <p:nvPr/>
        </p:nvPicPr>
        <p:blipFill rotWithShape="1">
          <a:blip r:embed="rId34" cstate="print">
            <a:extLst>
              <a:ext uri="{28A0092B-C50C-407E-A947-70E740481C1C}">
                <a14:useLocalDpi xmlns:a14="http://schemas.microsoft.com/office/drawing/2010/main" val="0"/>
              </a:ext>
            </a:extLst>
          </a:blip>
          <a:srcRect l="1392" t="2803" r="1392" b="1374"/>
          <a:stretch/>
        </p:blipFill>
        <p:spPr>
          <a:xfrm>
            <a:off x="2370340" y="3429000"/>
            <a:ext cx="2201660" cy="1889296"/>
          </a:xfrm>
          <a:prstGeom prst="rect">
            <a:avLst/>
          </a:prstGeom>
        </p:spPr>
      </p:pic>
      <p:pic>
        <p:nvPicPr>
          <p:cNvPr id="76" name="Picture 75" descr="C:\Users\dell\Desktop\ROP\channel img\final results\EYE 2\untitled7.png"/>
          <p:cNvPicPr/>
          <p:nvPr/>
        </p:nvPicPr>
        <p:blipFill rotWithShape="1">
          <a:blip r:embed="rId7" cstate="print">
            <a:extLst>
              <a:ext uri="{28A0092B-C50C-407E-A947-70E740481C1C}">
                <a14:useLocalDpi xmlns:a14="http://schemas.microsoft.com/office/drawing/2010/main" val="0"/>
              </a:ext>
            </a:extLst>
          </a:blip>
          <a:srcRect t="9606"/>
          <a:stretch/>
        </p:blipFill>
        <p:spPr bwMode="auto">
          <a:xfrm>
            <a:off x="5094490" y="3429000"/>
            <a:ext cx="2190416" cy="1889296"/>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043608" y="5517232"/>
            <a:ext cx="7292531"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23. </a:t>
            </a:r>
            <a:r>
              <a:rPr lang="en-US" sz="1400" kern="100" dirty="0">
                <a:latin typeface="Times New Roman" panose="02020603050405020304" pitchFamily="18" charset="0"/>
                <a:ea typeface="PMingLiU"/>
              </a:rPr>
              <a:t>(a) Input image2 (b) clean vessel image (c) vessel segmented image with vessel labelled (d) length of vessel segments using geodesic distance transform. (e) Tortuosity of vessel segments.</a:t>
            </a:r>
            <a:endParaRPr lang="en-IN" sz="1400" dirty="0"/>
          </a:p>
        </p:txBody>
      </p:sp>
      <p:sp>
        <p:nvSpPr>
          <p:cNvPr id="78" name="Rectangle 77"/>
          <p:cNvSpPr/>
          <p:nvPr/>
        </p:nvSpPr>
        <p:spPr>
          <a:xfrm>
            <a:off x="1734405" y="3101478"/>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79" name="Rectangle 78"/>
          <p:cNvSpPr/>
          <p:nvPr/>
        </p:nvSpPr>
        <p:spPr>
          <a:xfrm>
            <a:off x="4476594" y="3101478"/>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80" name="Rectangle 79"/>
          <p:cNvSpPr/>
          <p:nvPr/>
        </p:nvSpPr>
        <p:spPr>
          <a:xfrm>
            <a:off x="7284906" y="3101478"/>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81" name="Rectangle 80"/>
          <p:cNvSpPr/>
          <p:nvPr/>
        </p:nvSpPr>
        <p:spPr>
          <a:xfrm>
            <a:off x="3275856" y="5298551"/>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82" name="Rectangle 81"/>
          <p:cNvSpPr/>
          <p:nvPr/>
        </p:nvSpPr>
        <p:spPr>
          <a:xfrm>
            <a:off x="6123160" y="5298551"/>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(e)</a:t>
            </a:r>
            <a:endParaRPr lang="en-IN" sz="1400" dirty="0"/>
          </a:p>
        </p:txBody>
      </p:sp>
    </p:spTree>
    <p:extLst>
      <p:ext uri="{BB962C8B-B14F-4D97-AF65-F5344CB8AC3E}">
        <p14:creationId xmlns:p14="http://schemas.microsoft.com/office/powerpoint/2010/main" val="7977132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33</a:t>
            </a:fld>
            <a:endParaRPr lang="zh-TW" altLang="en-US" dirty="0"/>
          </a:p>
        </p:txBody>
      </p:sp>
      <p:sp>
        <p:nvSpPr>
          <p:cNvPr id="11" name="Rectangle 10"/>
          <p:cNvSpPr/>
          <p:nvPr/>
        </p:nvSpPr>
        <p:spPr>
          <a:xfrm>
            <a:off x="2168997" y="1311083"/>
            <a:ext cx="5465510" cy="317718"/>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4.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one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image2.</a:t>
            </a:r>
            <a:endParaRPr lang="en-IN" sz="1400" dirty="0">
              <a:latin typeface="Times New Roman" panose="02020603050405020304" pitchFamily="18" charset="0"/>
              <a:cs typeface="Times New Roman" panose="02020603050405020304" pitchFamily="18" charset="0"/>
            </a:endParaRPr>
          </a:p>
        </p:txBody>
      </p:sp>
      <p:sp>
        <p:nvSpPr>
          <p:cNvPr id="12" name="Rectangle 11"/>
          <p:cNvSpPr/>
          <p:nvPr/>
        </p:nvSpPr>
        <p:spPr>
          <a:xfrm>
            <a:off x="2195736" y="2636912"/>
            <a:ext cx="6264696"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5</a:t>
            </a:r>
            <a:r>
              <a:rPr lang="en-US" sz="1400" kern="100" dirty="0" smtClean="0">
                <a:latin typeface="Times New Roman" panose="02020603050405020304" pitchFamily="18" charset="0"/>
                <a:ea typeface="PMingLiU"/>
                <a:cs typeface="Times New Roman" panose="02020603050405020304" pitchFamily="18" charset="0"/>
              </a:rPr>
              <a:t>.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two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image2.</a:t>
            </a:r>
            <a:endParaRPr lang="en-IN" sz="1400" dirty="0">
              <a:latin typeface="Times New Roman" panose="02020603050405020304" pitchFamily="18" charset="0"/>
              <a:cs typeface="Times New Roman" panose="02020603050405020304" pitchFamily="18" charset="0"/>
            </a:endParaRPr>
          </a:p>
        </p:txBody>
      </p:sp>
      <p:sp>
        <p:nvSpPr>
          <p:cNvPr id="13" name="Rectangle 12"/>
          <p:cNvSpPr/>
          <p:nvPr/>
        </p:nvSpPr>
        <p:spPr>
          <a:xfrm>
            <a:off x="2233906" y="4345359"/>
            <a:ext cx="5328592"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6.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three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image2.</a:t>
            </a:r>
            <a:endParaRPr lang="en-IN" sz="1400" dirty="0">
              <a:latin typeface="Times New Roman" panose="02020603050405020304" pitchFamily="18" charset="0"/>
              <a:cs typeface="Times New Roman" panose="02020603050405020304" pitchFamily="18" charset="0"/>
            </a:endParaRPr>
          </a:p>
        </p:txBody>
      </p:sp>
      <p:sp>
        <p:nvSpPr>
          <p:cNvPr id="14" name="Rectangle 13"/>
          <p:cNvSpPr/>
          <p:nvPr/>
        </p:nvSpPr>
        <p:spPr>
          <a:xfrm>
            <a:off x="0" y="301367"/>
            <a:ext cx="9144000"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Length and Width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2 Stage 2</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41703971"/>
              </p:ext>
            </p:extLst>
          </p:nvPr>
        </p:nvGraphicFramePr>
        <p:xfrm>
          <a:off x="2195736" y="1629495"/>
          <a:ext cx="5078730" cy="914400"/>
        </p:xfrm>
        <a:graphic>
          <a:graphicData uri="http://schemas.openxmlformats.org/drawingml/2006/table">
            <a:tbl>
              <a:tblPr firstRow="1" firstCol="1" bandRow="1">
                <a:tableStyleId>{B301B821-A1FF-4177-AEE7-76D212191A09}</a:tableStyleId>
              </a:tblPr>
              <a:tblGrid>
                <a:gridCol w="1327785"/>
                <a:gridCol w="1327785"/>
                <a:gridCol w="1313815"/>
                <a:gridCol w="1109345"/>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2">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V18</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117.95</a:t>
                      </a:r>
                      <a:endParaRPr lang="en-IN" sz="1200" b="0" kern="10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2.60</a:t>
                      </a:r>
                      <a:endParaRPr lang="en-IN" sz="1200" b="0" kern="10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V19</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47.10</a:t>
                      </a:r>
                      <a:endParaRPr lang="en-IN" sz="1200" b="0" kern="10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2.60</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165.05</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2.60</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75624336"/>
              </p:ext>
            </p:extLst>
          </p:nvPr>
        </p:nvGraphicFramePr>
        <p:xfrm>
          <a:off x="2168996" y="2940928"/>
          <a:ext cx="5067300" cy="1280160"/>
        </p:xfrm>
        <a:graphic>
          <a:graphicData uri="http://schemas.openxmlformats.org/drawingml/2006/table">
            <a:tbl>
              <a:tblPr firstRow="1" firstCol="1" bandRow="1">
                <a:tableStyleId>{B301B821-A1FF-4177-AEE7-76D212191A09}</a:tableStyleId>
              </a:tblPr>
              <a:tblGrid>
                <a:gridCol w="1325245"/>
                <a:gridCol w="1325245"/>
                <a:gridCol w="1310640"/>
                <a:gridCol w="1106170"/>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Length (Pixels)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4">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V9</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26.40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V11</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68.12</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2.20</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V14</a:t>
                      </a:r>
                      <a:endParaRPr lang="en-IN" sz="1200" b="0" kern="10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15.62</a:t>
                      </a:r>
                      <a:endParaRPr lang="en-IN" sz="1200" b="0" kern="10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2.00</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V17</a:t>
                      </a:r>
                      <a:endParaRPr lang="en-IN" sz="1200" b="0" kern="10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40.46</a:t>
                      </a:r>
                      <a:endParaRPr lang="en-IN" sz="1200" b="0" kern="10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2.00</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152.60</a:t>
                      </a:r>
                      <a:endParaRPr lang="en-IN" sz="1200" b="0" kern="10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2.10</a:t>
                      </a:r>
                      <a:endParaRPr lang="en-IN" sz="1200" b="0" kern="100" dirty="0">
                        <a:solidFill>
                          <a:schemeClr val="accent4">
                            <a:lumMod val="50000"/>
                          </a:schemeClr>
                        </a:solidFill>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93949149"/>
              </p:ext>
            </p:extLst>
          </p:nvPr>
        </p:nvGraphicFramePr>
        <p:xfrm>
          <a:off x="2212881" y="4653136"/>
          <a:ext cx="5061585" cy="1463040"/>
        </p:xfrm>
        <a:graphic>
          <a:graphicData uri="http://schemas.openxmlformats.org/drawingml/2006/table">
            <a:tbl>
              <a:tblPr firstRow="1" firstCol="1" bandRow="1">
                <a:tableStyleId>{B301B821-A1FF-4177-AEE7-76D212191A09}</a:tableStyleId>
              </a:tblPr>
              <a:tblGrid>
                <a:gridCol w="1325245"/>
                <a:gridCol w="1325245"/>
                <a:gridCol w="1310640"/>
                <a:gridCol w="1100455"/>
              </a:tblGrid>
              <a:tr h="0">
                <a:tc>
                  <a:txBody>
                    <a:bodyPr/>
                    <a:lstStyle/>
                    <a:p>
                      <a:pPr algn="just">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5">
                  <a:txBody>
                    <a:bodyPr/>
                    <a:lstStyle/>
                    <a:p>
                      <a:pPr algn="just">
                        <a:spcAft>
                          <a:spcPts val="0"/>
                        </a:spcAft>
                      </a:pPr>
                      <a:r>
                        <a:rPr lang="en-US" sz="1200" b="0" kern="100" dirty="0">
                          <a:effectLst/>
                          <a:latin typeface="Times New Roman" panose="02020603050405020304" pitchFamily="18" charset="0"/>
                          <a:cs typeface="Times New Roman" panose="02020603050405020304" pitchFamily="18" charset="0"/>
                        </a:rPr>
                        <a:t>3</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kern="100">
                          <a:effectLst/>
                          <a:latin typeface="Times New Roman" panose="02020603050405020304" pitchFamily="18" charset="0"/>
                          <a:cs typeface="Times New Roman" panose="02020603050405020304" pitchFamily="18" charset="0"/>
                        </a:rPr>
                        <a:t>V1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kern="100">
                          <a:effectLst/>
                          <a:latin typeface="Times New Roman" panose="02020603050405020304" pitchFamily="18" charset="0"/>
                          <a:cs typeface="Times New Roman" panose="02020603050405020304" pitchFamily="18" charset="0"/>
                        </a:rPr>
                        <a:t>36.67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kern="100">
                          <a:effectLst/>
                          <a:latin typeface="Times New Roman" panose="02020603050405020304" pitchFamily="18" charset="0"/>
                          <a:cs typeface="Times New Roman" panose="02020603050405020304" pitchFamily="18" charset="0"/>
                        </a:rPr>
                        <a:t>2.60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lgn="just">
                        <a:spcAft>
                          <a:spcPts val="0"/>
                        </a:spcAft>
                      </a:pPr>
                      <a:r>
                        <a:rPr lang="en-US" sz="1200" b="0" kern="100" dirty="0">
                          <a:effectLst/>
                          <a:latin typeface="Times New Roman" panose="02020603050405020304" pitchFamily="18" charset="0"/>
                          <a:cs typeface="Times New Roman" panose="02020603050405020304" pitchFamily="18" charset="0"/>
                        </a:rPr>
                        <a:t>V6</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dirty="0">
                          <a:effectLst/>
                          <a:latin typeface="Times New Roman" panose="02020603050405020304" pitchFamily="18" charset="0"/>
                          <a:cs typeface="Times New Roman" panose="02020603050405020304" pitchFamily="18" charset="0"/>
                        </a:rPr>
                        <a:t>41.18</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dirty="0">
                          <a:effectLst/>
                          <a:latin typeface="Times New Roman" panose="02020603050405020304" pitchFamily="18" charset="0"/>
                          <a:cs typeface="Times New Roman" panose="02020603050405020304" pitchFamily="18" charset="0"/>
                        </a:rPr>
                        <a:t>2.60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lgn="just">
                        <a:spcAft>
                          <a:spcPts val="0"/>
                        </a:spcAft>
                      </a:pPr>
                      <a:r>
                        <a:rPr lang="en-US" sz="1200" b="0" kern="100">
                          <a:effectLst/>
                          <a:latin typeface="Times New Roman" panose="02020603050405020304" pitchFamily="18" charset="0"/>
                          <a:cs typeface="Times New Roman" panose="02020603050405020304" pitchFamily="18" charset="0"/>
                        </a:rPr>
                        <a:t>V10</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a:effectLst/>
                          <a:latin typeface="Times New Roman" panose="02020603050405020304" pitchFamily="18" charset="0"/>
                          <a:cs typeface="Times New Roman" panose="02020603050405020304" pitchFamily="18" charset="0"/>
                        </a:rPr>
                        <a:t>21.21</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dirty="0">
                          <a:effectLst/>
                          <a:latin typeface="Times New Roman" panose="02020603050405020304" pitchFamily="18" charset="0"/>
                          <a:cs typeface="Times New Roman" panose="02020603050405020304" pitchFamily="18" charset="0"/>
                        </a:rPr>
                        <a:t>2.50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lgn="just">
                        <a:spcAft>
                          <a:spcPts val="0"/>
                        </a:spcAft>
                      </a:pPr>
                      <a:r>
                        <a:rPr lang="en-US" sz="1200" b="0" kern="100">
                          <a:effectLst/>
                          <a:latin typeface="Times New Roman" panose="02020603050405020304" pitchFamily="18" charset="0"/>
                          <a:cs typeface="Times New Roman" panose="02020603050405020304" pitchFamily="18" charset="0"/>
                        </a:rPr>
                        <a:t>V12</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a:effectLst/>
                          <a:latin typeface="Times New Roman" panose="02020603050405020304" pitchFamily="18" charset="0"/>
                          <a:cs typeface="Times New Roman" panose="02020603050405020304" pitchFamily="18" charset="0"/>
                        </a:rPr>
                        <a:t>46.69</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dirty="0">
                          <a:effectLst/>
                          <a:latin typeface="Times New Roman" panose="02020603050405020304" pitchFamily="18" charset="0"/>
                          <a:cs typeface="Times New Roman" panose="02020603050405020304" pitchFamily="18" charset="0"/>
                        </a:rPr>
                        <a:t>2.50</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lgn="just">
                        <a:spcAft>
                          <a:spcPts val="0"/>
                        </a:spcAft>
                      </a:pPr>
                      <a:r>
                        <a:rPr lang="en-US" sz="1200" b="0" kern="100">
                          <a:effectLst/>
                          <a:latin typeface="Times New Roman" panose="02020603050405020304" pitchFamily="18" charset="0"/>
                          <a:cs typeface="Times New Roman" panose="02020603050405020304" pitchFamily="18" charset="0"/>
                        </a:rPr>
                        <a:t>V15</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a:effectLst/>
                          <a:latin typeface="Times New Roman" panose="02020603050405020304" pitchFamily="18" charset="0"/>
                          <a:cs typeface="Times New Roman" panose="02020603050405020304" pitchFamily="18" charset="0"/>
                        </a:rPr>
                        <a:t>80.80</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dirty="0">
                          <a:effectLst/>
                          <a:latin typeface="Times New Roman" panose="02020603050405020304" pitchFamily="18" charset="0"/>
                          <a:cs typeface="Times New Roman" panose="02020603050405020304" pitchFamily="18" charset="0"/>
                        </a:rPr>
                        <a:t>2.42</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lgn="just">
                        <a:spcAft>
                          <a:spcPts val="0"/>
                        </a:spcAft>
                      </a:pPr>
                      <a:r>
                        <a:rPr lang="en-US" sz="1200" b="0" kern="100">
                          <a:effectLst/>
                          <a:latin typeface="Times New Roman" panose="02020603050405020304" pitchFamily="18" charset="0"/>
                          <a:cs typeface="Times New Roman" panose="02020603050405020304" pitchFamily="18" charset="0"/>
                        </a:rPr>
                        <a:t>Total length and average width</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a:effectLst/>
                          <a:latin typeface="Times New Roman" panose="02020603050405020304" pitchFamily="18" charset="0"/>
                          <a:cs typeface="Times New Roman" panose="02020603050405020304" pitchFamily="18" charset="0"/>
                        </a:rPr>
                        <a:t> </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a:effectLst/>
                          <a:latin typeface="Times New Roman" panose="02020603050405020304" pitchFamily="18" charset="0"/>
                          <a:cs typeface="Times New Roman" panose="02020603050405020304" pitchFamily="18" charset="0"/>
                        </a:rPr>
                        <a:t>226.55</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lgn="just">
                        <a:spcAft>
                          <a:spcPts val="0"/>
                        </a:spcAft>
                      </a:pPr>
                      <a:r>
                        <a:rPr lang="en-US" sz="1200" b="0" kern="100" dirty="0">
                          <a:effectLst/>
                          <a:latin typeface="Times New Roman" panose="02020603050405020304" pitchFamily="18" charset="0"/>
                          <a:cs typeface="Times New Roman" panose="02020603050405020304" pitchFamily="18" charset="0"/>
                        </a:rPr>
                        <a:t>2.52</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6516137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04"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7000" y="-3699197"/>
            <a:ext cx="25431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803" name="Picture 1039" descr="untitled14"/>
          <p:cNvPicPr>
            <a:picLocks noChangeAspect="1" noChangeArrowheads="1"/>
          </p:cNvPicPr>
          <p:nvPr/>
        </p:nvPicPr>
        <p:blipFill>
          <a:blip r:embed="rId4">
            <a:extLst>
              <a:ext uri="{28A0092B-C50C-407E-A947-70E740481C1C}">
                <a14:useLocalDpi xmlns:a14="http://schemas.microsoft.com/office/drawing/2010/main" val="0"/>
              </a:ext>
            </a:extLst>
          </a:blip>
          <a:srcRect t="5107"/>
          <a:stretch>
            <a:fillRect/>
          </a:stretch>
        </p:blipFill>
        <p:spPr bwMode="auto">
          <a:xfrm>
            <a:off x="6517000" y="-3699197"/>
            <a:ext cx="24955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802" name="Picture 58"/>
          <p:cNvPicPr>
            <a:picLocks noChangeAspect="1" noChangeArrowheads="1"/>
          </p:cNvPicPr>
          <p:nvPr/>
        </p:nvPicPr>
        <p:blipFill>
          <a:blip r:embed="rId5">
            <a:extLst>
              <a:ext uri="{28A0092B-C50C-407E-A947-70E740481C1C}">
                <a14:useLocalDpi xmlns:a14="http://schemas.microsoft.com/office/drawing/2010/main" val="0"/>
              </a:ext>
            </a:extLst>
          </a:blip>
          <a:srcRect l="36237" t="18747" r="36098" b="34444"/>
          <a:stretch>
            <a:fillRect/>
          </a:stretch>
        </p:blipFill>
        <p:spPr bwMode="auto">
          <a:xfrm>
            <a:off x="6517000" y="-3699197"/>
            <a:ext cx="25717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1801"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l="1392" t="2803" r="1392" b="1373"/>
          <a:stretch>
            <a:fillRect/>
          </a:stretch>
        </p:blipFill>
        <p:spPr bwMode="auto">
          <a:xfrm>
            <a:off x="6517000" y="-3699197"/>
            <a:ext cx="25336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1800" name="Picture 1042" descr="untitled7"/>
          <p:cNvPicPr>
            <a:picLocks noChangeAspect="1" noChangeArrowheads="1"/>
          </p:cNvPicPr>
          <p:nvPr/>
        </p:nvPicPr>
        <p:blipFill>
          <a:blip r:embed="rId7">
            <a:extLst>
              <a:ext uri="{28A0092B-C50C-407E-A947-70E740481C1C}">
                <a14:useLocalDpi xmlns:a14="http://schemas.microsoft.com/office/drawing/2010/main" val="0"/>
              </a:ext>
            </a:extLst>
          </a:blip>
          <a:srcRect t="9605"/>
          <a:stretch>
            <a:fillRect/>
          </a:stretch>
        </p:blipFill>
        <p:spPr bwMode="auto">
          <a:xfrm>
            <a:off x="6517000" y="-3699197"/>
            <a:ext cx="2762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1799"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7000" y="-3699197"/>
            <a:ext cx="25336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8" name="Picture 1044" descr="untitled15"/>
          <p:cNvPicPr>
            <a:picLocks noChangeAspect="1" noChangeArrowheads="1"/>
          </p:cNvPicPr>
          <p:nvPr/>
        </p:nvPicPr>
        <p:blipFill>
          <a:blip r:embed="rId9" cstate="print">
            <a:extLst>
              <a:ext uri="{28A0092B-C50C-407E-A947-70E740481C1C}">
                <a14:useLocalDpi xmlns:a14="http://schemas.microsoft.com/office/drawing/2010/main" val="0"/>
              </a:ext>
            </a:extLst>
          </a:blip>
          <a:srcRect t="4681"/>
          <a:stretch>
            <a:fillRect/>
          </a:stretch>
        </p:blipFill>
        <p:spPr bwMode="auto">
          <a:xfrm>
            <a:off x="6517000" y="-3699197"/>
            <a:ext cx="24098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7" name="Picture 53"/>
          <p:cNvPicPr>
            <a:picLocks noChangeAspect="1" noChangeArrowheads="1"/>
          </p:cNvPicPr>
          <p:nvPr/>
        </p:nvPicPr>
        <p:blipFill>
          <a:blip r:embed="rId10">
            <a:extLst>
              <a:ext uri="{28A0092B-C50C-407E-A947-70E740481C1C}">
                <a14:useLocalDpi xmlns:a14="http://schemas.microsoft.com/office/drawing/2010/main" val="0"/>
              </a:ext>
            </a:extLst>
          </a:blip>
          <a:srcRect l="36613" t="23389" r="35039" b="31792"/>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96" name="Picture 9"/>
          <p:cNvPicPr>
            <a:picLocks noChangeAspect="1" noChangeArrowheads="1"/>
          </p:cNvPicPr>
          <p:nvPr/>
        </p:nvPicPr>
        <p:blipFill>
          <a:blip r:embed="rId11">
            <a:extLst>
              <a:ext uri="{28A0092B-C50C-407E-A947-70E740481C1C}">
                <a14:useLocalDpi xmlns:a14="http://schemas.microsoft.com/office/drawing/2010/main" val="0"/>
              </a:ext>
            </a:extLst>
          </a:blip>
          <a:srcRect l="2190" t="1822" r="2190" b="1822"/>
          <a:stretch>
            <a:fillRect/>
          </a:stretch>
        </p:blipFill>
        <p:spPr bwMode="auto">
          <a:xfrm>
            <a:off x="6517000" y="-3699197"/>
            <a:ext cx="2438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795" name="Picture 107" descr="untitled16"/>
          <p:cNvPicPr>
            <a:picLocks noChangeAspect="1" noChangeArrowheads="1"/>
          </p:cNvPicPr>
          <p:nvPr/>
        </p:nvPicPr>
        <p:blipFill>
          <a:blip r:embed="rId12">
            <a:extLst>
              <a:ext uri="{28A0092B-C50C-407E-A947-70E740481C1C}">
                <a14:useLocalDpi xmlns:a14="http://schemas.microsoft.com/office/drawing/2010/main" val="0"/>
              </a:ext>
            </a:extLst>
          </a:blip>
          <a:srcRect t="5173"/>
          <a:stretch>
            <a:fillRect/>
          </a:stretch>
        </p:blipFill>
        <p:spPr bwMode="auto">
          <a:xfrm>
            <a:off x="6517000" y="-3699197"/>
            <a:ext cx="28670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1794" name="Picture 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7000" y="-3699197"/>
            <a:ext cx="25241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3" name="Picture 1032" descr="untitled17"/>
          <p:cNvPicPr>
            <a:picLocks noChangeAspect="1" noChangeArrowheads="1"/>
          </p:cNvPicPr>
          <p:nvPr/>
        </p:nvPicPr>
        <p:blipFill>
          <a:blip r:embed="rId14" cstate="print">
            <a:extLst>
              <a:ext uri="{28A0092B-C50C-407E-A947-70E740481C1C}">
                <a14:useLocalDpi xmlns:a14="http://schemas.microsoft.com/office/drawing/2010/main" val="0"/>
              </a:ext>
            </a:extLst>
          </a:blip>
          <a:srcRect t="6248"/>
          <a:stretch>
            <a:fillRect/>
          </a:stretch>
        </p:blipFill>
        <p:spPr bwMode="auto">
          <a:xfrm>
            <a:off x="6517000" y="-3699197"/>
            <a:ext cx="24384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2" name="Picture 13"/>
          <p:cNvPicPr>
            <a:picLocks noChangeAspect="1" noChangeArrowheads="1"/>
          </p:cNvPicPr>
          <p:nvPr/>
        </p:nvPicPr>
        <p:blipFill>
          <a:blip r:embed="rId15">
            <a:extLst>
              <a:ext uri="{28A0092B-C50C-407E-A947-70E740481C1C}">
                <a14:useLocalDpi xmlns:a14="http://schemas.microsoft.com/office/drawing/2010/main" val="0"/>
              </a:ext>
            </a:extLst>
          </a:blip>
          <a:srcRect l="33463" t="19185" r="37463" b="24788"/>
          <a:stretch>
            <a:fillRect/>
          </a:stretch>
        </p:blipFill>
        <p:spPr bwMode="auto">
          <a:xfrm>
            <a:off x="6517000" y="-3699197"/>
            <a:ext cx="25717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31791" name="Picture 1030" descr="untitled8"/>
          <p:cNvPicPr>
            <a:picLocks noChangeAspect="1" noChangeArrowheads="1"/>
          </p:cNvPicPr>
          <p:nvPr/>
        </p:nvPicPr>
        <p:blipFill>
          <a:blip r:embed="rId16">
            <a:extLst>
              <a:ext uri="{28A0092B-C50C-407E-A947-70E740481C1C}">
                <a14:useLocalDpi xmlns:a14="http://schemas.microsoft.com/office/drawing/2010/main" val="0"/>
              </a:ext>
            </a:extLst>
          </a:blip>
          <a:srcRect r="8641"/>
          <a:stretch>
            <a:fillRect/>
          </a:stretch>
        </p:blipFill>
        <p:spPr bwMode="auto">
          <a:xfrm>
            <a:off x="6517000" y="-3699197"/>
            <a:ext cx="24669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90" name="Picture 1031" descr="untitled18"/>
          <p:cNvPicPr>
            <a:picLocks noChangeAspect="1" noChangeArrowheads="1"/>
          </p:cNvPicPr>
          <p:nvPr/>
        </p:nvPicPr>
        <p:blipFill>
          <a:blip r:embed="rId17">
            <a:extLst>
              <a:ext uri="{28A0092B-C50C-407E-A947-70E740481C1C}">
                <a14:useLocalDpi xmlns:a14="http://schemas.microsoft.com/office/drawing/2010/main" val="0"/>
              </a:ext>
            </a:extLst>
          </a:blip>
          <a:srcRect t="6897" r="4556"/>
          <a:stretch>
            <a:fillRect/>
          </a:stretch>
        </p:blipFill>
        <p:spPr bwMode="auto">
          <a:xfrm>
            <a:off x="6517000" y="-3699197"/>
            <a:ext cx="26574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1789" name="Picture 4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7000" y="-3699197"/>
            <a:ext cx="24669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31788" name="Picture 6" descr="untitled21"/>
          <p:cNvPicPr>
            <a:picLocks noChangeAspect="1" noChangeArrowheads="1"/>
          </p:cNvPicPr>
          <p:nvPr/>
        </p:nvPicPr>
        <p:blipFill>
          <a:blip r:embed="rId19" cstate="print">
            <a:extLst>
              <a:ext uri="{28A0092B-C50C-407E-A947-70E740481C1C}">
                <a14:useLocalDpi xmlns:a14="http://schemas.microsoft.com/office/drawing/2010/main" val="0"/>
              </a:ext>
            </a:extLst>
          </a:blip>
          <a:srcRect t="4750"/>
          <a:stretch>
            <a:fillRect/>
          </a:stretch>
        </p:blipFill>
        <p:spPr bwMode="auto">
          <a:xfrm>
            <a:off x="6517000" y="-3699197"/>
            <a:ext cx="238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787" name="Picture 43"/>
          <p:cNvPicPr>
            <a:picLocks noChangeAspect="1" noChangeArrowheads="1"/>
          </p:cNvPicPr>
          <p:nvPr/>
        </p:nvPicPr>
        <p:blipFill>
          <a:blip r:embed="rId20">
            <a:extLst>
              <a:ext uri="{28A0092B-C50C-407E-A947-70E740481C1C}">
                <a14:useLocalDpi xmlns:a14="http://schemas.microsoft.com/office/drawing/2010/main" val="0"/>
              </a:ext>
            </a:extLst>
          </a:blip>
          <a:srcRect l="21458" t="26189" r="48618" b="17784"/>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86" name="Picture 21" descr="untitled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17000" y="-3699197"/>
            <a:ext cx="24384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1785" name="Picture 32" descr="untitled19"/>
          <p:cNvPicPr>
            <a:picLocks noChangeAspect="1" noChangeArrowheads="1"/>
          </p:cNvPicPr>
          <p:nvPr/>
        </p:nvPicPr>
        <p:blipFill>
          <a:blip r:embed="rId22">
            <a:extLst>
              <a:ext uri="{28A0092B-C50C-407E-A947-70E740481C1C}">
                <a14:useLocalDpi xmlns:a14="http://schemas.microsoft.com/office/drawing/2010/main" val="0"/>
              </a:ext>
            </a:extLst>
          </a:blip>
          <a:srcRect t="6281"/>
          <a:stretch>
            <a:fillRect/>
          </a:stretch>
        </p:blipFill>
        <p:spPr bwMode="auto">
          <a:xfrm>
            <a:off x="6517000" y="-3699197"/>
            <a:ext cx="27717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31784"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7000" y="-3699197"/>
            <a:ext cx="25336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783" name="Picture 1051" descr="untitled24"/>
          <p:cNvPicPr>
            <a:picLocks noChangeAspect="1" noChangeArrowheads="1"/>
          </p:cNvPicPr>
          <p:nvPr/>
        </p:nvPicPr>
        <p:blipFill>
          <a:blip r:embed="rId24" cstate="print">
            <a:extLst>
              <a:ext uri="{28A0092B-C50C-407E-A947-70E740481C1C}">
                <a14:useLocalDpi xmlns:a14="http://schemas.microsoft.com/office/drawing/2010/main" val="0"/>
              </a:ext>
            </a:extLst>
          </a:blip>
          <a:srcRect t="5251"/>
          <a:stretch>
            <a:fillRect/>
          </a:stretch>
        </p:blipFill>
        <p:spPr bwMode="auto">
          <a:xfrm>
            <a:off x="6517000" y="-3699197"/>
            <a:ext cx="24479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82" name="Picture 11"/>
          <p:cNvPicPr>
            <a:picLocks noChangeAspect="1" noChangeArrowheads="1"/>
          </p:cNvPicPr>
          <p:nvPr/>
        </p:nvPicPr>
        <p:blipFill>
          <a:blip r:embed="rId25">
            <a:extLst>
              <a:ext uri="{28A0092B-C50C-407E-A947-70E740481C1C}">
                <a14:useLocalDpi xmlns:a14="http://schemas.microsoft.com/office/drawing/2010/main" val="0"/>
              </a:ext>
            </a:extLst>
          </a:blip>
          <a:srcRect l="27951" t="33192" r="47192" b="20586"/>
          <a:stretch>
            <a:fillRect/>
          </a:stretch>
        </p:blipFill>
        <p:spPr bwMode="auto">
          <a:xfrm>
            <a:off x="6517000" y="-3699197"/>
            <a:ext cx="2476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1781" name="Picture 1052" descr="untitled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17000" y="-3699197"/>
            <a:ext cx="2447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1780" name="Picture 24"/>
          <p:cNvPicPr>
            <a:picLocks noChangeAspect="1" noChangeArrowheads="1"/>
          </p:cNvPicPr>
          <p:nvPr/>
        </p:nvPicPr>
        <p:blipFill>
          <a:blip r:embed="rId27">
            <a:extLst>
              <a:ext uri="{28A0092B-C50C-407E-A947-70E740481C1C}">
                <a14:useLocalDpi xmlns:a14="http://schemas.microsoft.com/office/drawing/2010/main" val="0"/>
              </a:ext>
            </a:extLst>
          </a:blip>
          <a:srcRect l="197" t="5351" r="-197" b="-32"/>
          <a:stretch>
            <a:fillRect/>
          </a:stretch>
        </p:blipFill>
        <p:spPr bwMode="auto">
          <a:xfrm>
            <a:off x="6517000" y="-3699197"/>
            <a:ext cx="27336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1779" name="Picture 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517000" y="-3699197"/>
            <a:ext cx="250507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8" name="Picture 1061" descr="untitled28"/>
          <p:cNvPicPr>
            <a:picLocks noChangeAspect="1" noChangeArrowheads="1"/>
          </p:cNvPicPr>
          <p:nvPr/>
        </p:nvPicPr>
        <p:blipFill>
          <a:blip r:embed="rId29" cstate="print">
            <a:extLst>
              <a:ext uri="{28A0092B-C50C-407E-A947-70E740481C1C}">
                <a14:useLocalDpi xmlns:a14="http://schemas.microsoft.com/office/drawing/2010/main" val="0"/>
              </a:ext>
            </a:extLst>
          </a:blip>
          <a:srcRect t="5499"/>
          <a:stretch>
            <a:fillRect/>
          </a:stretch>
        </p:blipFill>
        <p:spPr bwMode="auto">
          <a:xfrm>
            <a:off x="6517000" y="-3699197"/>
            <a:ext cx="24098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7" name="Picture 5"/>
          <p:cNvPicPr>
            <a:picLocks noChangeAspect="1" noChangeArrowheads="1"/>
          </p:cNvPicPr>
          <p:nvPr/>
        </p:nvPicPr>
        <p:blipFill>
          <a:blip r:embed="rId30">
            <a:extLst>
              <a:ext uri="{28A0092B-C50C-407E-A947-70E740481C1C}">
                <a14:useLocalDpi xmlns:a14="http://schemas.microsoft.com/office/drawing/2010/main" val="0"/>
              </a:ext>
            </a:extLst>
          </a:blip>
          <a:srcRect l="19289" t="24788" r="50000" b="17784"/>
          <a:stretch>
            <a:fillRect/>
          </a:stretch>
        </p:blipFill>
        <p:spPr bwMode="auto">
          <a:xfrm>
            <a:off x="6517000" y="-3699197"/>
            <a:ext cx="24860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76" name="Picture 1063" descr="untitled29"/>
          <p:cNvPicPr>
            <a:picLocks noChangeAspect="1" noChangeArrowheads="1"/>
          </p:cNvPicPr>
          <p:nvPr/>
        </p:nvPicPr>
        <p:blipFill>
          <a:blip r:embed="rId31" cstate="print">
            <a:extLst>
              <a:ext uri="{28A0092B-C50C-407E-A947-70E740481C1C}">
                <a14:useLocalDpi xmlns:a14="http://schemas.microsoft.com/office/drawing/2010/main" val="0"/>
              </a:ext>
            </a:extLst>
          </a:blip>
          <a:srcRect r="12236"/>
          <a:stretch>
            <a:fillRect/>
          </a:stretch>
        </p:blipFill>
        <p:spPr bwMode="auto">
          <a:xfrm>
            <a:off x="6517000" y="-3699197"/>
            <a:ext cx="24288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75" name="Picture 1062" descr="untitled30"/>
          <p:cNvPicPr>
            <a:picLocks noChangeAspect="1" noChangeArrowheads="1"/>
          </p:cNvPicPr>
          <p:nvPr/>
        </p:nvPicPr>
        <p:blipFill>
          <a:blip r:embed="rId32">
            <a:extLst>
              <a:ext uri="{28A0092B-C50C-407E-A947-70E740481C1C}">
                <a14:useLocalDpi xmlns:a14="http://schemas.microsoft.com/office/drawing/2010/main" val="0"/>
              </a:ext>
            </a:extLst>
          </a:blip>
          <a:srcRect t="4774" r="8443"/>
          <a:stretch>
            <a:fillRect/>
          </a:stretch>
        </p:blipFill>
        <p:spPr bwMode="auto">
          <a:xfrm>
            <a:off x="6517000" y="-3699197"/>
            <a:ext cx="2695575"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63362" y="5517232"/>
            <a:ext cx="7253054"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24. </a:t>
            </a:r>
            <a:r>
              <a:rPr lang="en-US" sz="1400" kern="100" dirty="0">
                <a:latin typeface="Times New Roman" panose="02020603050405020304" pitchFamily="18" charset="0"/>
                <a:ea typeface="PMingLiU"/>
              </a:rPr>
              <a:t>(a) Input </a:t>
            </a:r>
            <a:r>
              <a:rPr lang="en-US" sz="1400" kern="100" dirty="0" smtClean="0">
                <a:latin typeface="Times New Roman" panose="02020603050405020304" pitchFamily="18" charset="0"/>
                <a:ea typeface="PMingLiU"/>
              </a:rPr>
              <a:t>image3 </a:t>
            </a:r>
            <a:r>
              <a:rPr lang="en-US" sz="1400" kern="100" dirty="0">
                <a:latin typeface="Times New Roman" panose="02020603050405020304" pitchFamily="18" charset="0"/>
                <a:ea typeface="PMingLiU"/>
              </a:rPr>
              <a:t>(b) clean vessel image (c) vessel segmented image with vessel labelled (d) length of vessel segments using geodesic distance transform. (e) Tortuosity of vessel segments.</a:t>
            </a:r>
            <a:endParaRPr lang="en-IN" sz="1400" dirty="0"/>
          </a:p>
        </p:txBody>
      </p:sp>
      <p:pic>
        <p:nvPicPr>
          <p:cNvPr id="94" name="Picture 93"/>
          <p:cNvPicPr/>
          <p:nvPr/>
        </p:nvPicPr>
        <p:blipFill>
          <a:blip r:embed="rId33" cstate="print">
            <a:extLst>
              <a:ext uri="{28A0092B-C50C-407E-A947-70E740481C1C}">
                <a14:useLocalDpi xmlns:a14="http://schemas.microsoft.com/office/drawing/2010/main" val="0"/>
              </a:ext>
            </a:extLst>
          </a:blip>
          <a:stretch>
            <a:fillRect/>
          </a:stretch>
        </p:blipFill>
        <p:spPr>
          <a:xfrm>
            <a:off x="971600" y="1300491"/>
            <a:ext cx="2222290" cy="1815741"/>
          </a:xfrm>
          <a:prstGeom prst="rect">
            <a:avLst/>
          </a:prstGeom>
        </p:spPr>
      </p:pic>
      <p:pic>
        <p:nvPicPr>
          <p:cNvPr id="95" name="Picture 94" descr="C:\Users\dell\Desktop\ROP\channel img\final results\S0 533\untitled15.png"/>
          <p:cNvPicPr/>
          <p:nvPr/>
        </p:nvPicPr>
        <p:blipFill rotWithShape="1">
          <a:blip r:embed="rId9" cstate="print">
            <a:extLst>
              <a:ext uri="{28A0092B-C50C-407E-A947-70E740481C1C}">
                <a14:useLocalDpi xmlns:a14="http://schemas.microsoft.com/office/drawing/2010/main" val="0"/>
              </a:ext>
            </a:extLst>
          </a:blip>
          <a:srcRect t="4682"/>
          <a:stretch/>
        </p:blipFill>
        <p:spPr bwMode="auto">
          <a:xfrm>
            <a:off x="3587281" y="1316765"/>
            <a:ext cx="2185248" cy="1830847"/>
          </a:xfrm>
          <a:prstGeom prst="rect">
            <a:avLst/>
          </a:prstGeom>
          <a:noFill/>
          <a:ln>
            <a:noFill/>
          </a:ln>
          <a:extLst>
            <a:ext uri="{53640926-AAD7-44D8-BBD7-CCE9431645EC}">
              <a14:shadowObscured xmlns:a14="http://schemas.microsoft.com/office/drawing/2010/main"/>
            </a:ext>
          </a:extLst>
        </p:spPr>
      </p:pic>
      <p:pic>
        <p:nvPicPr>
          <p:cNvPr id="96" name="Picture 95"/>
          <p:cNvPicPr/>
          <p:nvPr/>
        </p:nvPicPr>
        <p:blipFill rotWithShape="1">
          <a:blip r:embed="rId10"/>
          <a:srcRect l="36613" t="23388" r="35038" b="31791"/>
          <a:stretch/>
        </p:blipFill>
        <p:spPr>
          <a:xfrm>
            <a:off x="6207499" y="1320725"/>
            <a:ext cx="2180925" cy="1826887"/>
          </a:xfrm>
          <a:prstGeom prst="rect">
            <a:avLst/>
          </a:prstGeom>
        </p:spPr>
      </p:pic>
      <p:pic>
        <p:nvPicPr>
          <p:cNvPr id="97" name="Picture 96"/>
          <p:cNvPicPr/>
          <p:nvPr/>
        </p:nvPicPr>
        <p:blipFill rotWithShape="1">
          <a:blip r:embed="rId11" cstate="print">
            <a:extLst>
              <a:ext uri="{28A0092B-C50C-407E-A947-70E740481C1C}">
                <a14:useLocalDpi xmlns:a14="http://schemas.microsoft.com/office/drawing/2010/main" val="0"/>
              </a:ext>
            </a:extLst>
          </a:blip>
          <a:srcRect l="2189" t="1822" r="2189" b="1822"/>
          <a:stretch/>
        </p:blipFill>
        <p:spPr>
          <a:xfrm>
            <a:off x="2445942" y="3429000"/>
            <a:ext cx="2271415" cy="1931289"/>
          </a:xfrm>
          <a:prstGeom prst="rect">
            <a:avLst/>
          </a:prstGeom>
        </p:spPr>
      </p:pic>
      <p:pic>
        <p:nvPicPr>
          <p:cNvPr id="98" name="Picture 97" descr="C:\Users\dell\Desktop\ROP\channel img\final results\S0 533\untitled16.png"/>
          <p:cNvPicPr/>
          <p:nvPr/>
        </p:nvPicPr>
        <p:blipFill rotWithShape="1">
          <a:blip r:embed="rId12" cstate="print">
            <a:extLst>
              <a:ext uri="{28A0092B-C50C-407E-A947-70E740481C1C}">
                <a14:useLocalDpi xmlns:a14="http://schemas.microsoft.com/office/drawing/2010/main" val="0"/>
              </a:ext>
            </a:extLst>
          </a:blip>
          <a:srcRect t="5172"/>
          <a:stretch/>
        </p:blipFill>
        <p:spPr bwMode="auto">
          <a:xfrm>
            <a:off x="5037924" y="3429000"/>
            <a:ext cx="2203002" cy="1924753"/>
          </a:xfrm>
          <a:prstGeom prst="rect">
            <a:avLst/>
          </a:prstGeom>
          <a:noFill/>
          <a:ln>
            <a:noFill/>
          </a:ln>
          <a:extLst>
            <a:ext uri="{53640926-AAD7-44D8-BBD7-CCE9431645EC}">
              <a14:shadowObscured xmlns:a14="http://schemas.microsoft.com/office/drawing/2010/main"/>
            </a:ext>
          </a:extLst>
        </p:spPr>
      </p:pic>
      <p:sp>
        <p:nvSpPr>
          <p:cNvPr id="99" name="Rectangle 98"/>
          <p:cNvSpPr/>
          <p:nvPr/>
        </p:nvSpPr>
        <p:spPr>
          <a:xfrm>
            <a:off x="1956314" y="3068960"/>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100" name="Rectangle 99"/>
          <p:cNvSpPr/>
          <p:nvPr/>
        </p:nvSpPr>
        <p:spPr>
          <a:xfrm>
            <a:off x="4572000" y="306896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101" name="Rectangle 100"/>
          <p:cNvSpPr/>
          <p:nvPr/>
        </p:nvSpPr>
        <p:spPr>
          <a:xfrm>
            <a:off x="7212898" y="3068960"/>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102" name="Rectangle 101"/>
          <p:cNvSpPr/>
          <p:nvPr/>
        </p:nvSpPr>
        <p:spPr>
          <a:xfrm>
            <a:off x="3419872" y="5301208"/>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103" name="Rectangle 102"/>
          <p:cNvSpPr/>
          <p:nvPr/>
        </p:nvSpPr>
        <p:spPr>
          <a:xfrm>
            <a:off x="6084168" y="5301208"/>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(e)</a:t>
            </a:r>
            <a:endParaRPr lang="en-IN" sz="1400" dirty="0"/>
          </a:p>
        </p:txBody>
      </p:sp>
      <p:sp>
        <p:nvSpPr>
          <p:cNvPr id="104" name="Rectangle 103"/>
          <p:cNvSpPr/>
          <p:nvPr/>
        </p:nvSpPr>
        <p:spPr>
          <a:xfrm>
            <a:off x="251520" y="301367"/>
            <a:ext cx="8352928"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Vessel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3 Stage 0</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474497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35</a:t>
            </a:fld>
            <a:endParaRPr lang="zh-TW" altLang="en-US" dirty="0"/>
          </a:p>
        </p:txBody>
      </p:sp>
      <p:sp>
        <p:nvSpPr>
          <p:cNvPr id="14" name="Rectangle 13"/>
          <p:cNvSpPr/>
          <p:nvPr/>
        </p:nvSpPr>
        <p:spPr>
          <a:xfrm>
            <a:off x="2195736" y="1268760"/>
            <a:ext cx="5472608"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7</a:t>
            </a:r>
            <a:r>
              <a:rPr lang="en-US" sz="1400" kern="100" dirty="0">
                <a:latin typeface="Times New Roman" panose="02020603050405020304" pitchFamily="18" charset="0"/>
                <a:ea typeface="PMingLiU"/>
                <a:cs typeface="Times New Roman" panose="02020603050405020304" pitchFamily="18" charset="0"/>
              </a:rPr>
              <a:t>. 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one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image3.</a:t>
            </a:r>
            <a:endParaRPr lang="en-IN" sz="1400" dirty="0">
              <a:latin typeface="Times New Roman" panose="02020603050405020304" pitchFamily="18" charset="0"/>
              <a:cs typeface="Times New Roman" panose="02020603050405020304" pitchFamily="18" charset="0"/>
            </a:endParaRPr>
          </a:p>
        </p:txBody>
      </p:sp>
      <p:sp>
        <p:nvSpPr>
          <p:cNvPr id="15" name="Rectangle 14"/>
          <p:cNvSpPr/>
          <p:nvPr/>
        </p:nvSpPr>
        <p:spPr>
          <a:xfrm>
            <a:off x="2181190" y="2636912"/>
            <a:ext cx="5256584"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8.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two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image3.</a:t>
            </a:r>
            <a:endParaRPr lang="en-IN" sz="1400" dirty="0">
              <a:latin typeface="Times New Roman" panose="02020603050405020304" pitchFamily="18" charset="0"/>
              <a:cs typeface="Times New Roman" panose="02020603050405020304" pitchFamily="18" charset="0"/>
            </a:endParaRPr>
          </a:p>
        </p:txBody>
      </p:sp>
      <p:sp>
        <p:nvSpPr>
          <p:cNvPr id="16" name="Rectangle 15"/>
          <p:cNvSpPr/>
          <p:nvPr/>
        </p:nvSpPr>
        <p:spPr>
          <a:xfrm>
            <a:off x="2195736" y="4149080"/>
            <a:ext cx="6048672"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9.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three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image3.</a:t>
            </a:r>
            <a:endParaRPr lang="en-IN" sz="1400" dirty="0">
              <a:latin typeface="Times New Roman" panose="02020603050405020304" pitchFamily="18" charset="0"/>
              <a:cs typeface="Times New Roman" panose="02020603050405020304" pitchFamily="18" charset="0"/>
            </a:endParaRPr>
          </a:p>
        </p:txBody>
      </p:sp>
      <p:sp>
        <p:nvSpPr>
          <p:cNvPr id="17" name="Rectangle 16"/>
          <p:cNvSpPr/>
          <p:nvPr/>
        </p:nvSpPr>
        <p:spPr>
          <a:xfrm>
            <a:off x="2181190" y="5013176"/>
            <a:ext cx="6639282"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10. </a:t>
            </a:r>
            <a:r>
              <a:rPr lang="en-US" sz="1400" kern="100" dirty="0">
                <a:latin typeface="Times New Roman" panose="02020603050405020304" pitchFamily="18" charset="0"/>
                <a:ea typeface="PMingLiU"/>
                <a:cs typeface="Times New Roman" panose="02020603050405020304" pitchFamily="18" charset="0"/>
              </a:rPr>
              <a:t>Represents the length and width of vessel four for </a:t>
            </a:r>
            <a:r>
              <a:rPr lang="en-US" sz="1400" kern="100" dirty="0" smtClean="0">
                <a:latin typeface="Times New Roman" panose="02020603050405020304" pitchFamily="18" charset="0"/>
                <a:ea typeface="PMingLiU"/>
                <a:cs typeface="Times New Roman" panose="02020603050405020304" pitchFamily="18" charset="0"/>
              </a:rPr>
              <a:t>image3.</a:t>
            </a:r>
            <a:endParaRPr lang="en-IN" sz="1400" dirty="0">
              <a:latin typeface="Times New Roman" panose="02020603050405020304" pitchFamily="18" charset="0"/>
              <a:cs typeface="Times New Roman" panose="02020603050405020304" pitchFamily="18" charset="0"/>
            </a:endParaRPr>
          </a:p>
        </p:txBody>
      </p:sp>
      <p:sp>
        <p:nvSpPr>
          <p:cNvPr id="18" name="Rectangle 17"/>
          <p:cNvSpPr/>
          <p:nvPr/>
        </p:nvSpPr>
        <p:spPr>
          <a:xfrm>
            <a:off x="0" y="313492"/>
            <a:ext cx="9144000"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Length and Width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3 Stage 0</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35324022"/>
              </p:ext>
            </p:extLst>
          </p:nvPr>
        </p:nvGraphicFramePr>
        <p:xfrm>
          <a:off x="1907706" y="1578496"/>
          <a:ext cx="5487155" cy="986409"/>
        </p:xfrm>
        <a:graphic>
          <a:graphicData uri="http://schemas.openxmlformats.org/drawingml/2006/table">
            <a:tbl>
              <a:tblPr firstRow="1" firstCol="1" bandRow="1">
                <a:tableStyleId>{B301B821-A1FF-4177-AEE7-76D212191A09}</a:tableStyleId>
              </a:tblPr>
              <a:tblGrid>
                <a:gridCol w="1445930"/>
                <a:gridCol w="1445930"/>
                <a:gridCol w="1425355"/>
                <a:gridCol w="1169940"/>
              </a:tblGrid>
              <a:tr h="197282">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97282">
                <a:tc rowSpan="2">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38.33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4.90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97282">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93.39</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4.90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394563">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165.05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4.90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14976652"/>
              </p:ext>
            </p:extLst>
          </p:nvPr>
        </p:nvGraphicFramePr>
        <p:xfrm>
          <a:off x="1907708" y="2924944"/>
          <a:ext cx="5487153" cy="1152127"/>
        </p:xfrm>
        <a:graphic>
          <a:graphicData uri="http://schemas.openxmlformats.org/drawingml/2006/table">
            <a:tbl>
              <a:tblPr firstRow="1" firstCol="1" bandRow="1">
                <a:tableStyleId>{B301B821-A1FF-4177-AEE7-76D212191A09}</a:tableStyleId>
              </a:tblPr>
              <a:tblGrid>
                <a:gridCol w="1445929"/>
                <a:gridCol w="1445929"/>
                <a:gridCol w="1425355"/>
                <a:gridCol w="1169940"/>
              </a:tblGrid>
              <a:tr h="192021">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92021">
                <a:tc rowSpan="3">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16.16</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92021">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50.22</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3.80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92021">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14.87</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384043">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81.25</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3.46</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12592841"/>
              </p:ext>
            </p:extLst>
          </p:nvPr>
        </p:nvGraphicFramePr>
        <p:xfrm>
          <a:off x="1907705" y="4486240"/>
          <a:ext cx="5487156" cy="454928"/>
        </p:xfrm>
        <a:graphic>
          <a:graphicData uri="http://schemas.openxmlformats.org/drawingml/2006/table">
            <a:tbl>
              <a:tblPr firstRow="1" firstCol="1" bandRow="1">
                <a:tableStyleId>{B301B821-A1FF-4177-AEE7-76D212191A09}</a:tableStyleId>
              </a:tblPr>
              <a:tblGrid>
                <a:gridCol w="1512167"/>
                <a:gridCol w="1440160"/>
                <a:gridCol w="1368152"/>
                <a:gridCol w="1166677"/>
              </a:tblGrid>
              <a:tr h="227464">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Segment</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227464">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31.58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2.80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3164430"/>
              </p:ext>
            </p:extLst>
          </p:nvPr>
        </p:nvGraphicFramePr>
        <p:xfrm>
          <a:off x="1907704" y="5348849"/>
          <a:ext cx="5487156" cy="1464527"/>
        </p:xfrm>
        <a:graphic>
          <a:graphicData uri="http://schemas.openxmlformats.org/drawingml/2006/table">
            <a:tbl>
              <a:tblPr firstRow="1" firstCol="1" bandRow="1">
                <a:tableStyleId>{B301B821-A1FF-4177-AEE7-76D212191A09}</a:tableStyleId>
              </a:tblPr>
              <a:tblGrid>
                <a:gridCol w="1445930"/>
                <a:gridCol w="1445930"/>
                <a:gridCol w="1425355"/>
                <a:gridCol w="1169941"/>
              </a:tblGrid>
              <a:tr h="209218">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209218">
                <a:tc rowSpan="4">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4</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22.85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3.24</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209218">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24.84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3.24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209218">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46.87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209218">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17.20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418437">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111.76</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3.62</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4094179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04"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7000" y="-3699197"/>
            <a:ext cx="25431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803" name="Picture 1039" descr="untitled14"/>
          <p:cNvPicPr>
            <a:picLocks noChangeAspect="1" noChangeArrowheads="1"/>
          </p:cNvPicPr>
          <p:nvPr/>
        </p:nvPicPr>
        <p:blipFill>
          <a:blip r:embed="rId4">
            <a:extLst>
              <a:ext uri="{28A0092B-C50C-407E-A947-70E740481C1C}">
                <a14:useLocalDpi xmlns:a14="http://schemas.microsoft.com/office/drawing/2010/main" val="0"/>
              </a:ext>
            </a:extLst>
          </a:blip>
          <a:srcRect t="5107"/>
          <a:stretch>
            <a:fillRect/>
          </a:stretch>
        </p:blipFill>
        <p:spPr bwMode="auto">
          <a:xfrm>
            <a:off x="6517000" y="-3699197"/>
            <a:ext cx="24955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802" name="Picture 58"/>
          <p:cNvPicPr>
            <a:picLocks noChangeAspect="1" noChangeArrowheads="1"/>
          </p:cNvPicPr>
          <p:nvPr/>
        </p:nvPicPr>
        <p:blipFill>
          <a:blip r:embed="rId5">
            <a:extLst>
              <a:ext uri="{28A0092B-C50C-407E-A947-70E740481C1C}">
                <a14:useLocalDpi xmlns:a14="http://schemas.microsoft.com/office/drawing/2010/main" val="0"/>
              </a:ext>
            </a:extLst>
          </a:blip>
          <a:srcRect l="36237" t="18747" r="36098" b="34444"/>
          <a:stretch>
            <a:fillRect/>
          </a:stretch>
        </p:blipFill>
        <p:spPr bwMode="auto">
          <a:xfrm>
            <a:off x="6517000" y="-3699197"/>
            <a:ext cx="25717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1801"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l="1392" t="2803" r="1392" b="1373"/>
          <a:stretch>
            <a:fillRect/>
          </a:stretch>
        </p:blipFill>
        <p:spPr bwMode="auto">
          <a:xfrm>
            <a:off x="6517000" y="-3699197"/>
            <a:ext cx="25336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1800" name="Picture 1042" descr="untitled7"/>
          <p:cNvPicPr>
            <a:picLocks noChangeAspect="1" noChangeArrowheads="1"/>
          </p:cNvPicPr>
          <p:nvPr/>
        </p:nvPicPr>
        <p:blipFill>
          <a:blip r:embed="rId7">
            <a:extLst>
              <a:ext uri="{28A0092B-C50C-407E-A947-70E740481C1C}">
                <a14:useLocalDpi xmlns:a14="http://schemas.microsoft.com/office/drawing/2010/main" val="0"/>
              </a:ext>
            </a:extLst>
          </a:blip>
          <a:srcRect t="9605"/>
          <a:stretch>
            <a:fillRect/>
          </a:stretch>
        </p:blipFill>
        <p:spPr bwMode="auto">
          <a:xfrm>
            <a:off x="6517000" y="-3699197"/>
            <a:ext cx="2762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1799"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7000" y="-3699197"/>
            <a:ext cx="25336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8" name="Picture 1044" descr="untitled15"/>
          <p:cNvPicPr>
            <a:picLocks noChangeAspect="1" noChangeArrowheads="1"/>
          </p:cNvPicPr>
          <p:nvPr/>
        </p:nvPicPr>
        <p:blipFill>
          <a:blip r:embed="rId9" cstate="print">
            <a:extLst>
              <a:ext uri="{28A0092B-C50C-407E-A947-70E740481C1C}">
                <a14:useLocalDpi xmlns:a14="http://schemas.microsoft.com/office/drawing/2010/main" val="0"/>
              </a:ext>
            </a:extLst>
          </a:blip>
          <a:srcRect t="4681"/>
          <a:stretch>
            <a:fillRect/>
          </a:stretch>
        </p:blipFill>
        <p:spPr bwMode="auto">
          <a:xfrm>
            <a:off x="6517000" y="-3699197"/>
            <a:ext cx="24098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7" name="Picture 53"/>
          <p:cNvPicPr>
            <a:picLocks noChangeAspect="1" noChangeArrowheads="1"/>
          </p:cNvPicPr>
          <p:nvPr/>
        </p:nvPicPr>
        <p:blipFill>
          <a:blip r:embed="rId10">
            <a:extLst>
              <a:ext uri="{28A0092B-C50C-407E-A947-70E740481C1C}">
                <a14:useLocalDpi xmlns:a14="http://schemas.microsoft.com/office/drawing/2010/main" val="0"/>
              </a:ext>
            </a:extLst>
          </a:blip>
          <a:srcRect l="36613" t="23389" r="35039" b="31792"/>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96" name="Picture 9"/>
          <p:cNvPicPr>
            <a:picLocks noChangeAspect="1" noChangeArrowheads="1"/>
          </p:cNvPicPr>
          <p:nvPr/>
        </p:nvPicPr>
        <p:blipFill>
          <a:blip r:embed="rId11">
            <a:extLst>
              <a:ext uri="{28A0092B-C50C-407E-A947-70E740481C1C}">
                <a14:useLocalDpi xmlns:a14="http://schemas.microsoft.com/office/drawing/2010/main" val="0"/>
              </a:ext>
            </a:extLst>
          </a:blip>
          <a:srcRect l="2190" t="1822" r="2190" b="1822"/>
          <a:stretch>
            <a:fillRect/>
          </a:stretch>
        </p:blipFill>
        <p:spPr bwMode="auto">
          <a:xfrm>
            <a:off x="6517000" y="-3699197"/>
            <a:ext cx="2438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795" name="Picture 107" descr="untitled16"/>
          <p:cNvPicPr>
            <a:picLocks noChangeAspect="1" noChangeArrowheads="1"/>
          </p:cNvPicPr>
          <p:nvPr/>
        </p:nvPicPr>
        <p:blipFill>
          <a:blip r:embed="rId12">
            <a:extLst>
              <a:ext uri="{28A0092B-C50C-407E-A947-70E740481C1C}">
                <a14:useLocalDpi xmlns:a14="http://schemas.microsoft.com/office/drawing/2010/main" val="0"/>
              </a:ext>
            </a:extLst>
          </a:blip>
          <a:srcRect t="5173"/>
          <a:stretch>
            <a:fillRect/>
          </a:stretch>
        </p:blipFill>
        <p:spPr bwMode="auto">
          <a:xfrm>
            <a:off x="6517000" y="-3699197"/>
            <a:ext cx="28670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1794" name="Picture 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7000" y="-3699197"/>
            <a:ext cx="25241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3" name="Picture 1032" descr="untitled17"/>
          <p:cNvPicPr>
            <a:picLocks noChangeAspect="1" noChangeArrowheads="1"/>
          </p:cNvPicPr>
          <p:nvPr/>
        </p:nvPicPr>
        <p:blipFill>
          <a:blip r:embed="rId14" cstate="print">
            <a:extLst>
              <a:ext uri="{28A0092B-C50C-407E-A947-70E740481C1C}">
                <a14:useLocalDpi xmlns:a14="http://schemas.microsoft.com/office/drawing/2010/main" val="0"/>
              </a:ext>
            </a:extLst>
          </a:blip>
          <a:srcRect t="6248"/>
          <a:stretch>
            <a:fillRect/>
          </a:stretch>
        </p:blipFill>
        <p:spPr bwMode="auto">
          <a:xfrm>
            <a:off x="6517000" y="-3699197"/>
            <a:ext cx="24384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2" name="Picture 13"/>
          <p:cNvPicPr>
            <a:picLocks noChangeAspect="1" noChangeArrowheads="1"/>
          </p:cNvPicPr>
          <p:nvPr/>
        </p:nvPicPr>
        <p:blipFill>
          <a:blip r:embed="rId15">
            <a:extLst>
              <a:ext uri="{28A0092B-C50C-407E-A947-70E740481C1C}">
                <a14:useLocalDpi xmlns:a14="http://schemas.microsoft.com/office/drawing/2010/main" val="0"/>
              </a:ext>
            </a:extLst>
          </a:blip>
          <a:srcRect l="33463" t="19185" r="37463" b="24788"/>
          <a:stretch>
            <a:fillRect/>
          </a:stretch>
        </p:blipFill>
        <p:spPr bwMode="auto">
          <a:xfrm>
            <a:off x="6517000" y="-3699197"/>
            <a:ext cx="25717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31791" name="Picture 1030" descr="untitled8"/>
          <p:cNvPicPr>
            <a:picLocks noChangeAspect="1" noChangeArrowheads="1"/>
          </p:cNvPicPr>
          <p:nvPr/>
        </p:nvPicPr>
        <p:blipFill>
          <a:blip r:embed="rId16">
            <a:extLst>
              <a:ext uri="{28A0092B-C50C-407E-A947-70E740481C1C}">
                <a14:useLocalDpi xmlns:a14="http://schemas.microsoft.com/office/drawing/2010/main" val="0"/>
              </a:ext>
            </a:extLst>
          </a:blip>
          <a:srcRect r="8641"/>
          <a:stretch>
            <a:fillRect/>
          </a:stretch>
        </p:blipFill>
        <p:spPr bwMode="auto">
          <a:xfrm>
            <a:off x="6517000" y="-3699197"/>
            <a:ext cx="24669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90" name="Picture 1031" descr="untitled18"/>
          <p:cNvPicPr>
            <a:picLocks noChangeAspect="1" noChangeArrowheads="1"/>
          </p:cNvPicPr>
          <p:nvPr/>
        </p:nvPicPr>
        <p:blipFill>
          <a:blip r:embed="rId17">
            <a:extLst>
              <a:ext uri="{28A0092B-C50C-407E-A947-70E740481C1C}">
                <a14:useLocalDpi xmlns:a14="http://schemas.microsoft.com/office/drawing/2010/main" val="0"/>
              </a:ext>
            </a:extLst>
          </a:blip>
          <a:srcRect t="6897" r="4556"/>
          <a:stretch>
            <a:fillRect/>
          </a:stretch>
        </p:blipFill>
        <p:spPr bwMode="auto">
          <a:xfrm>
            <a:off x="6517000" y="-3699197"/>
            <a:ext cx="26574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1789" name="Picture 4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7000" y="-3699197"/>
            <a:ext cx="24669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31788" name="Picture 6" descr="untitled21"/>
          <p:cNvPicPr>
            <a:picLocks noChangeAspect="1" noChangeArrowheads="1"/>
          </p:cNvPicPr>
          <p:nvPr/>
        </p:nvPicPr>
        <p:blipFill>
          <a:blip r:embed="rId19" cstate="print">
            <a:extLst>
              <a:ext uri="{28A0092B-C50C-407E-A947-70E740481C1C}">
                <a14:useLocalDpi xmlns:a14="http://schemas.microsoft.com/office/drawing/2010/main" val="0"/>
              </a:ext>
            </a:extLst>
          </a:blip>
          <a:srcRect t="4750"/>
          <a:stretch>
            <a:fillRect/>
          </a:stretch>
        </p:blipFill>
        <p:spPr bwMode="auto">
          <a:xfrm>
            <a:off x="6517000" y="-3699197"/>
            <a:ext cx="238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787" name="Picture 43"/>
          <p:cNvPicPr>
            <a:picLocks noChangeAspect="1" noChangeArrowheads="1"/>
          </p:cNvPicPr>
          <p:nvPr/>
        </p:nvPicPr>
        <p:blipFill>
          <a:blip r:embed="rId20">
            <a:extLst>
              <a:ext uri="{28A0092B-C50C-407E-A947-70E740481C1C}">
                <a14:useLocalDpi xmlns:a14="http://schemas.microsoft.com/office/drawing/2010/main" val="0"/>
              </a:ext>
            </a:extLst>
          </a:blip>
          <a:srcRect l="21458" t="26189" r="48618" b="17784"/>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86" name="Picture 21" descr="untitled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17000" y="-3699197"/>
            <a:ext cx="24384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1785" name="Picture 32" descr="untitled19"/>
          <p:cNvPicPr>
            <a:picLocks noChangeAspect="1" noChangeArrowheads="1"/>
          </p:cNvPicPr>
          <p:nvPr/>
        </p:nvPicPr>
        <p:blipFill>
          <a:blip r:embed="rId22">
            <a:extLst>
              <a:ext uri="{28A0092B-C50C-407E-A947-70E740481C1C}">
                <a14:useLocalDpi xmlns:a14="http://schemas.microsoft.com/office/drawing/2010/main" val="0"/>
              </a:ext>
            </a:extLst>
          </a:blip>
          <a:srcRect t="6281"/>
          <a:stretch>
            <a:fillRect/>
          </a:stretch>
        </p:blipFill>
        <p:spPr bwMode="auto">
          <a:xfrm>
            <a:off x="6517000" y="-3699197"/>
            <a:ext cx="27717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31784"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7000" y="-3699197"/>
            <a:ext cx="25336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783" name="Picture 1051" descr="untitled24"/>
          <p:cNvPicPr>
            <a:picLocks noChangeAspect="1" noChangeArrowheads="1"/>
          </p:cNvPicPr>
          <p:nvPr/>
        </p:nvPicPr>
        <p:blipFill>
          <a:blip r:embed="rId24" cstate="print">
            <a:extLst>
              <a:ext uri="{28A0092B-C50C-407E-A947-70E740481C1C}">
                <a14:useLocalDpi xmlns:a14="http://schemas.microsoft.com/office/drawing/2010/main" val="0"/>
              </a:ext>
            </a:extLst>
          </a:blip>
          <a:srcRect t="5251"/>
          <a:stretch>
            <a:fillRect/>
          </a:stretch>
        </p:blipFill>
        <p:spPr bwMode="auto">
          <a:xfrm>
            <a:off x="6517000" y="-3699197"/>
            <a:ext cx="24479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82" name="Picture 11"/>
          <p:cNvPicPr>
            <a:picLocks noChangeAspect="1" noChangeArrowheads="1"/>
          </p:cNvPicPr>
          <p:nvPr/>
        </p:nvPicPr>
        <p:blipFill>
          <a:blip r:embed="rId25">
            <a:extLst>
              <a:ext uri="{28A0092B-C50C-407E-A947-70E740481C1C}">
                <a14:useLocalDpi xmlns:a14="http://schemas.microsoft.com/office/drawing/2010/main" val="0"/>
              </a:ext>
            </a:extLst>
          </a:blip>
          <a:srcRect l="27951" t="33192" r="47192" b="20586"/>
          <a:stretch>
            <a:fillRect/>
          </a:stretch>
        </p:blipFill>
        <p:spPr bwMode="auto">
          <a:xfrm>
            <a:off x="6517000" y="-3699197"/>
            <a:ext cx="2476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1781" name="Picture 1052" descr="untitled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17000" y="-3699197"/>
            <a:ext cx="2447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1780" name="Picture 24"/>
          <p:cNvPicPr>
            <a:picLocks noChangeAspect="1" noChangeArrowheads="1"/>
          </p:cNvPicPr>
          <p:nvPr/>
        </p:nvPicPr>
        <p:blipFill>
          <a:blip r:embed="rId27">
            <a:extLst>
              <a:ext uri="{28A0092B-C50C-407E-A947-70E740481C1C}">
                <a14:useLocalDpi xmlns:a14="http://schemas.microsoft.com/office/drawing/2010/main" val="0"/>
              </a:ext>
            </a:extLst>
          </a:blip>
          <a:srcRect l="197" t="5351" r="-197" b="-32"/>
          <a:stretch>
            <a:fillRect/>
          </a:stretch>
        </p:blipFill>
        <p:spPr bwMode="auto">
          <a:xfrm>
            <a:off x="6517000" y="-3699197"/>
            <a:ext cx="27336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1779" name="Picture 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517000" y="-3699197"/>
            <a:ext cx="250507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8" name="Picture 1061" descr="untitled28"/>
          <p:cNvPicPr>
            <a:picLocks noChangeAspect="1" noChangeArrowheads="1"/>
          </p:cNvPicPr>
          <p:nvPr/>
        </p:nvPicPr>
        <p:blipFill>
          <a:blip r:embed="rId29" cstate="print">
            <a:extLst>
              <a:ext uri="{28A0092B-C50C-407E-A947-70E740481C1C}">
                <a14:useLocalDpi xmlns:a14="http://schemas.microsoft.com/office/drawing/2010/main" val="0"/>
              </a:ext>
            </a:extLst>
          </a:blip>
          <a:srcRect t="5499"/>
          <a:stretch>
            <a:fillRect/>
          </a:stretch>
        </p:blipFill>
        <p:spPr bwMode="auto">
          <a:xfrm>
            <a:off x="6517000" y="-3699197"/>
            <a:ext cx="24098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7" name="Picture 5"/>
          <p:cNvPicPr>
            <a:picLocks noChangeAspect="1" noChangeArrowheads="1"/>
          </p:cNvPicPr>
          <p:nvPr/>
        </p:nvPicPr>
        <p:blipFill>
          <a:blip r:embed="rId30">
            <a:extLst>
              <a:ext uri="{28A0092B-C50C-407E-A947-70E740481C1C}">
                <a14:useLocalDpi xmlns:a14="http://schemas.microsoft.com/office/drawing/2010/main" val="0"/>
              </a:ext>
            </a:extLst>
          </a:blip>
          <a:srcRect l="19289" t="24788" r="50000" b="17784"/>
          <a:stretch>
            <a:fillRect/>
          </a:stretch>
        </p:blipFill>
        <p:spPr bwMode="auto">
          <a:xfrm>
            <a:off x="6517000" y="-3699197"/>
            <a:ext cx="24860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76" name="Picture 1063" descr="untitled29"/>
          <p:cNvPicPr>
            <a:picLocks noChangeAspect="1" noChangeArrowheads="1"/>
          </p:cNvPicPr>
          <p:nvPr/>
        </p:nvPicPr>
        <p:blipFill>
          <a:blip r:embed="rId31" cstate="print">
            <a:extLst>
              <a:ext uri="{28A0092B-C50C-407E-A947-70E740481C1C}">
                <a14:useLocalDpi xmlns:a14="http://schemas.microsoft.com/office/drawing/2010/main" val="0"/>
              </a:ext>
            </a:extLst>
          </a:blip>
          <a:srcRect r="12236"/>
          <a:stretch>
            <a:fillRect/>
          </a:stretch>
        </p:blipFill>
        <p:spPr bwMode="auto">
          <a:xfrm>
            <a:off x="6517000" y="-3699197"/>
            <a:ext cx="24288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75" name="Picture 1062" descr="untitled30"/>
          <p:cNvPicPr>
            <a:picLocks noChangeAspect="1" noChangeArrowheads="1"/>
          </p:cNvPicPr>
          <p:nvPr/>
        </p:nvPicPr>
        <p:blipFill>
          <a:blip r:embed="rId32">
            <a:extLst>
              <a:ext uri="{28A0092B-C50C-407E-A947-70E740481C1C}">
                <a14:useLocalDpi xmlns:a14="http://schemas.microsoft.com/office/drawing/2010/main" val="0"/>
              </a:ext>
            </a:extLst>
          </a:blip>
          <a:srcRect t="4774" r="8443"/>
          <a:stretch>
            <a:fillRect/>
          </a:stretch>
        </p:blipFill>
        <p:spPr bwMode="auto">
          <a:xfrm>
            <a:off x="6517000" y="-3699197"/>
            <a:ext cx="2695575"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43608" y="5497121"/>
            <a:ext cx="7253054"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25. </a:t>
            </a:r>
            <a:r>
              <a:rPr lang="en-US" sz="1400" kern="100" dirty="0">
                <a:latin typeface="Times New Roman" panose="02020603050405020304" pitchFamily="18" charset="0"/>
                <a:ea typeface="PMingLiU"/>
              </a:rPr>
              <a:t>(a) Input </a:t>
            </a:r>
            <a:r>
              <a:rPr lang="en-US" sz="1400" kern="100" dirty="0" smtClean="0">
                <a:latin typeface="Times New Roman" panose="02020603050405020304" pitchFamily="18" charset="0"/>
                <a:ea typeface="PMingLiU"/>
              </a:rPr>
              <a:t>image4 </a:t>
            </a:r>
            <a:r>
              <a:rPr lang="en-US" sz="1400" kern="100" dirty="0">
                <a:latin typeface="Times New Roman" panose="02020603050405020304" pitchFamily="18" charset="0"/>
                <a:ea typeface="PMingLiU"/>
              </a:rPr>
              <a:t>(b) clean vessel image (c) vessel segmented image with vessel labelled (d) length of vessel segments using geodesic distance transform. (e) Tortuosity of vessel segments.</a:t>
            </a:r>
            <a:endParaRPr lang="en-IN" sz="1400" dirty="0"/>
          </a:p>
        </p:txBody>
      </p:sp>
      <p:pic>
        <p:nvPicPr>
          <p:cNvPr id="43" name="Picture 42"/>
          <p:cNvPicPr/>
          <p:nvPr/>
        </p:nvPicPr>
        <p:blipFill>
          <a:blip r:embed="rId33" cstate="print">
            <a:extLst>
              <a:ext uri="{28A0092B-C50C-407E-A947-70E740481C1C}">
                <a14:useLocalDpi xmlns:a14="http://schemas.microsoft.com/office/drawing/2010/main" val="0"/>
              </a:ext>
            </a:extLst>
          </a:blip>
          <a:stretch>
            <a:fillRect/>
          </a:stretch>
        </p:blipFill>
        <p:spPr>
          <a:xfrm>
            <a:off x="899592" y="1340768"/>
            <a:ext cx="2236793" cy="1799550"/>
          </a:xfrm>
          <a:prstGeom prst="rect">
            <a:avLst/>
          </a:prstGeom>
        </p:spPr>
      </p:pic>
      <p:pic>
        <p:nvPicPr>
          <p:cNvPr id="44" name="Picture 43" descr="C:\Users\dell\Desktop\ROP\channel img\final results\S0 861\untitled17.png"/>
          <p:cNvPicPr/>
          <p:nvPr/>
        </p:nvPicPr>
        <p:blipFill rotWithShape="1">
          <a:blip r:embed="rId14" cstate="print">
            <a:extLst>
              <a:ext uri="{28A0092B-C50C-407E-A947-70E740481C1C}">
                <a14:useLocalDpi xmlns:a14="http://schemas.microsoft.com/office/drawing/2010/main" val="0"/>
              </a:ext>
            </a:extLst>
          </a:blip>
          <a:srcRect t="6249"/>
          <a:stretch/>
        </p:blipFill>
        <p:spPr bwMode="auto">
          <a:xfrm>
            <a:off x="3496053" y="1346263"/>
            <a:ext cx="2227833" cy="1816060"/>
          </a:xfrm>
          <a:prstGeom prst="rect">
            <a:avLst/>
          </a:prstGeom>
          <a:noFill/>
          <a:ln>
            <a:noFill/>
          </a:ln>
          <a:extLst>
            <a:ext uri="{53640926-AAD7-44D8-BBD7-CCE9431645EC}">
              <a14:shadowObscured xmlns:a14="http://schemas.microsoft.com/office/drawing/2010/main"/>
            </a:ext>
          </a:extLst>
        </p:spPr>
      </p:pic>
      <p:pic>
        <p:nvPicPr>
          <p:cNvPr id="45" name="Picture 44"/>
          <p:cNvPicPr/>
          <p:nvPr/>
        </p:nvPicPr>
        <p:blipFill rotWithShape="1">
          <a:blip r:embed="rId15"/>
          <a:srcRect l="33462" t="19185" r="37464" b="24788"/>
          <a:stretch/>
        </p:blipFill>
        <p:spPr>
          <a:xfrm>
            <a:off x="6009089" y="1350506"/>
            <a:ext cx="2235319" cy="1830660"/>
          </a:xfrm>
          <a:prstGeom prst="rect">
            <a:avLst/>
          </a:prstGeom>
        </p:spPr>
      </p:pic>
      <p:pic>
        <p:nvPicPr>
          <p:cNvPr id="46" name="Picture 45" descr="C:\Users\dell\Desktop\ROP\channel img\final results\S0 861\untitled8.png"/>
          <p:cNvPicPr/>
          <p:nvPr/>
        </p:nvPicPr>
        <p:blipFill rotWithShape="1">
          <a:blip r:embed="rId16" cstate="print">
            <a:extLst>
              <a:ext uri="{28A0092B-C50C-407E-A947-70E740481C1C}">
                <a14:useLocalDpi xmlns:a14="http://schemas.microsoft.com/office/drawing/2010/main" val="0"/>
              </a:ext>
            </a:extLst>
          </a:blip>
          <a:srcRect r="8641"/>
          <a:stretch/>
        </p:blipFill>
        <p:spPr bwMode="auto">
          <a:xfrm>
            <a:off x="2336201" y="3429000"/>
            <a:ext cx="2310220" cy="1914567"/>
          </a:xfrm>
          <a:prstGeom prst="rect">
            <a:avLst/>
          </a:prstGeom>
          <a:noFill/>
          <a:ln>
            <a:noFill/>
          </a:ln>
          <a:extLst>
            <a:ext uri="{53640926-AAD7-44D8-BBD7-CCE9431645EC}">
              <a14:shadowObscured xmlns:a14="http://schemas.microsoft.com/office/drawing/2010/main"/>
            </a:ext>
          </a:extLst>
        </p:spPr>
      </p:pic>
      <p:pic>
        <p:nvPicPr>
          <p:cNvPr id="47" name="Picture 46" descr="C:\Users\dell\Desktop\ROP\channel img\final results\S0 861\untitled18.png"/>
          <p:cNvPicPr/>
          <p:nvPr/>
        </p:nvPicPr>
        <p:blipFill rotWithShape="1">
          <a:blip r:embed="rId17" cstate="print">
            <a:extLst>
              <a:ext uri="{28A0092B-C50C-407E-A947-70E740481C1C}">
                <a14:useLocalDpi xmlns:a14="http://schemas.microsoft.com/office/drawing/2010/main" val="0"/>
              </a:ext>
            </a:extLst>
          </a:blip>
          <a:srcRect t="6897" r="4557"/>
          <a:stretch/>
        </p:blipFill>
        <p:spPr bwMode="auto">
          <a:xfrm>
            <a:off x="4919957" y="3448319"/>
            <a:ext cx="2294859" cy="1897455"/>
          </a:xfrm>
          <a:prstGeom prst="rect">
            <a:avLst/>
          </a:prstGeom>
          <a:noFill/>
          <a:ln>
            <a:noFill/>
          </a:ln>
          <a:extLst>
            <a:ext uri="{53640926-AAD7-44D8-BBD7-CCE9431645EC}">
              <a14:shadowObscured xmlns:a14="http://schemas.microsoft.com/office/drawing/2010/main"/>
            </a:ext>
          </a:extLst>
        </p:spPr>
      </p:pic>
      <p:sp>
        <p:nvSpPr>
          <p:cNvPr id="48" name="Rectangle 47"/>
          <p:cNvSpPr/>
          <p:nvPr/>
        </p:nvSpPr>
        <p:spPr>
          <a:xfrm>
            <a:off x="1835696" y="3068960"/>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49" name="Rectangle 48"/>
          <p:cNvSpPr/>
          <p:nvPr/>
        </p:nvSpPr>
        <p:spPr>
          <a:xfrm>
            <a:off x="4496544" y="3088705"/>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50" name="Rectangle 49"/>
          <p:cNvSpPr/>
          <p:nvPr/>
        </p:nvSpPr>
        <p:spPr>
          <a:xfrm>
            <a:off x="7092280" y="3121223"/>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51" name="Rectangle 50"/>
          <p:cNvSpPr/>
          <p:nvPr/>
        </p:nvSpPr>
        <p:spPr>
          <a:xfrm>
            <a:off x="3275856" y="5301208"/>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52" name="Rectangle 51"/>
          <p:cNvSpPr/>
          <p:nvPr/>
        </p:nvSpPr>
        <p:spPr>
          <a:xfrm>
            <a:off x="6012160" y="5301208"/>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(e)</a:t>
            </a:r>
            <a:endParaRPr lang="en-IN" sz="1400" dirty="0"/>
          </a:p>
        </p:txBody>
      </p:sp>
      <p:sp>
        <p:nvSpPr>
          <p:cNvPr id="54" name="Rectangle 53"/>
          <p:cNvSpPr/>
          <p:nvPr/>
        </p:nvSpPr>
        <p:spPr>
          <a:xfrm>
            <a:off x="251520" y="301367"/>
            <a:ext cx="8352928"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Vessel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4 Stage 0</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074982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37</a:t>
            </a:fld>
            <a:endParaRPr lang="zh-TW" altLang="en-US" dirty="0"/>
          </a:p>
        </p:txBody>
      </p:sp>
      <p:sp>
        <p:nvSpPr>
          <p:cNvPr id="15" name="Rectangle 14"/>
          <p:cNvSpPr/>
          <p:nvPr/>
        </p:nvSpPr>
        <p:spPr>
          <a:xfrm>
            <a:off x="2196178" y="1268760"/>
            <a:ext cx="5184134"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11.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one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image4.</a:t>
            </a:r>
            <a:endParaRPr lang="en-IN" sz="1400" dirty="0">
              <a:latin typeface="Times New Roman" panose="02020603050405020304" pitchFamily="18" charset="0"/>
              <a:cs typeface="Times New Roman" panose="02020603050405020304" pitchFamily="18" charset="0"/>
            </a:endParaRPr>
          </a:p>
        </p:txBody>
      </p:sp>
      <p:sp>
        <p:nvSpPr>
          <p:cNvPr id="16" name="Rectangle 15"/>
          <p:cNvSpPr/>
          <p:nvPr/>
        </p:nvSpPr>
        <p:spPr>
          <a:xfrm>
            <a:off x="2195736" y="2636912"/>
            <a:ext cx="5256584"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12.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two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image4.</a:t>
            </a:r>
            <a:endParaRPr lang="en-IN" sz="1400" dirty="0">
              <a:latin typeface="Times New Roman" panose="02020603050405020304" pitchFamily="18" charset="0"/>
              <a:cs typeface="Times New Roman" panose="02020603050405020304" pitchFamily="18" charset="0"/>
            </a:endParaRPr>
          </a:p>
        </p:txBody>
      </p:sp>
      <p:sp>
        <p:nvSpPr>
          <p:cNvPr id="17" name="Rectangle 16"/>
          <p:cNvSpPr/>
          <p:nvPr/>
        </p:nvSpPr>
        <p:spPr>
          <a:xfrm>
            <a:off x="2196178" y="3985319"/>
            <a:ext cx="5400158"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13.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three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image4.</a:t>
            </a:r>
            <a:endParaRPr lang="en-IN" sz="1400" dirty="0">
              <a:latin typeface="Times New Roman" panose="02020603050405020304" pitchFamily="18" charset="0"/>
              <a:cs typeface="Times New Roman" panose="02020603050405020304" pitchFamily="18" charset="0"/>
            </a:endParaRPr>
          </a:p>
        </p:txBody>
      </p:sp>
      <p:sp>
        <p:nvSpPr>
          <p:cNvPr id="18" name="Rectangle 17"/>
          <p:cNvSpPr/>
          <p:nvPr/>
        </p:nvSpPr>
        <p:spPr>
          <a:xfrm>
            <a:off x="2195736" y="5661248"/>
            <a:ext cx="5184576" cy="315188"/>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14. </a:t>
            </a:r>
            <a:r>
              <a:rPr lang="en-US" sz="1400" kern="100" dirty="0">
                <a:latin typeface="Times New Roman" panose="02020603050405020304" pitchFamily="18" charset="0"/>
                <a:ea typeface="PMingLiU"/>
                <a:cs typeface="Times New Roman" panose="02020603050405020304" pitchFamily="18" charset="0"/>
              </a:rPr>
              <a:t>Represents the length and width of vessel four for </a:t>
            </a:r>
            <a:r>
              <a:rPr lang="en-US" sz="1400" kern="100" dirty="0" smtClean="0">
                <a:latin typeface="Times New Roman" panose="02020603050405020304" pitchFamily="18" charset="0"/>
                <a:ea typeface="PMingLiU"/>
                <a:cs typeface="Times New Roman" panose="02020603050405020304" pitchFamily="18" charset="0"/>
              </a:rPr>
              <a:t>image4.</a:t>
            </a:r>
            <a:endParaRPr lang="en-IN" sz="1400" dirty="0">
              <a:latin typeface="Times New Roman" panose="02020603050405020304" pitchFamily="18" charset="0"/>
              <a:cs typeface="Times New Roman" panose="02020603050405020304" pitchFamily="18" charset="0"/>
            </a:endParaRPr>
          </a:p>
        </p:txBody>
      </p:sp>
      <p:sp>
        <p:nvSpPr>
          <p:cNvPr id="19" name="Rectangle 18"/>
          <p:cNvSpPr/>
          <p:nvPr/>
        </p:nvSpPr>
        <p:spPr>
          <a:xfrm>
            <a:off x="-36512" y="301367"/>
            <a:ext cx="9217024"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Length and Width Measurement </a:t>
            </a:r>
            <a:r>
              <a:rPr lang="en-IN" sz="2800" b="1" dirty="0">
                <a:solidFill>
                  <a:srgbClr val="00B050"/>
                </a:solidFill>
                <a:latin typeface="Times New Roman" panose="02020603050405020304" pitchFamily="18" charset="0"/>
                <a:cs typeface="Times New Roman" panose="02020603050405020304" pitchFamily="18" charset="0"/>
              </a:rPr>
              <a:t>Results – Image </a:t>
            </a:r>
            <a:r>
              <a:rPr lang="en-IN" sz="2800" b="1" dirty="0" smtClean="0">
                <a:solidFill>
                  <a:srgbClr val="00B050"/>
                </a:solidFill>
                <a:latin typeface="Times New Roman" panose="02020603050405020304" pitchFamily="18" charset="0"/>
                <a:cs typeface="Times New Roman" panose="02020603050405020304" pitchFamily="18" charset="0"/>
              </a:rPr>
              <a:t>4 Stage 0</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120293655"/>
              </p:ext>
            </p:extLst>
          </p:nvPr>
        </p:nvGraphicFramePr>
        <p:xfrm>
          <a:off x="2123728" y="1611640"/>
          <a:ext cx="5181203" cy="914400"/>
        </p:xfrm>
        <a:graphic>
          <a:graphicData uri="http://schemas.openxmlformats.org/drawingml/2006/table">
            <a:tbl>
              <a:tblPr firstRow="1" firstCol="1" bandRow="1">
                <a:tableStyleId>{B301B821-A1FF-4177-AEE7-76D212191A09}</a:tableStyleId>
              </a:tblPr>
              <a:tblGrid>
                <a:gridCol w="1365308"/>
                <a:gridCol w="1365308"/>
                <a:gridCol w="1345880"/>
                <a:gridCol w="1104707"/>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2">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123.98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34.23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158.21</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2.50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931292146"/>
              </p:ext>
            </p:extLst>
          </p:nvPr>
        </p:nvGraphicFramePr>
        <p:xfrm>
          <a:off x="2123728" y="2946648"/>
          <a:ext cx="5181204" cy="914400"/>
        </p:xfrm>
        <a:graphic>
          <a:graphicData uri="http://schemas.openxmlformats.org/drawingml/2006/table">
            <a:tbl>
              <a:tblPr firstRow="1" firstCol="1" bandRow="1">
                <a:tableStyleId>{B301B821-A1FF-4177-AEE7-76D212191A09}</a:tableStyleId>
              </a:tblPr>
              <a:tblGrid>
                <a:gridCol w="1365308"/>
                <a:gridCol w="1365308"/>
                <a:gridCol w="1345881"/>
                <a:gridCol w="1104707"/>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2">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38.47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2.40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92.48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2.42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50443">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130.95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2.41</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83241925"/>
              </p:ext>
            </p:extLst>
          </p:nvPr>
        </p:nvGraphicFramePr>
        <p:xfrm>
          <a:off x="2123728" y="4309080"/>
          <a:ext cx="5181207" cy="1280160"/>
        </p:xfrm>
        <a:graphic>
          <a:graphicData uri="http://schemas.openxmlformats.org/drawingml/2006/table">
            <a:tbl>
              <a:tblPr firstRow="1" firstCol="1" bandRow="1">
                <a:tableStyleId>{B301B821-A1FF-4177-AEE7-76D212191A09}</a:tableStyleId>
              </a:tblPr>
              <a:tblGrid>
                <a:gridCol w="1365309"/>
                <a:gridCol w="1365309"/>
                <a:gridCol w="1345881"/>
                <a:gridCol w="1104708"/>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4">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18.68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2.30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14.04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2.30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V9</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19.24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18.97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2.00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70.93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2.20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33201541"/>
              </p:ext>
            </p:extLst>
          </p:nvPr>
        </p:nvGraphicFramePr>
        <p:xfrm>
          <a:off x="2123728" y="5976564"/>
          <a:ext cx="5181205" cy="404764"/>
        </p:xfrm>
        <a:graphic>
          <a:graphicData uri="http://schemas.openxmlformats.org/drawingml/2006/table">
            <a:tbl>
              <a:tblPr firstRow="1" firstCol="1" bandRow="1">
                <a:tableStyleId>{B301B821-A1FF-4177-AEE7-76D212191A09}</a:tableStyleId>
              </a:tblPr>
              <a:tblGrid>
                <a:gridCol w="1368152"/>
                <a:gridCol w="1440160"/>
                <a:gridCol w="1296144"/>
                <a:gridCol w="1076749"/>
              </a:tblGrid>
              <a:tr h="202382">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Segment</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Width (Pixels)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202382">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4</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22.47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2.20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9425021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04"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7000" y="-3699197"/>
            <a:ext cx="25431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803" name="Picture 1039" descr="untitled14"/>
          <p:cNvPicPr>
            <a:picLocks noChangeAspect="1" noChangeArrowheads="1"/>
          </p:cNvPicPr>
          <p:nvPr/>
        </p:nvPicPr>
        <p:blipFill>
          <a:blip r:embed="rId4">
            <a:extLst>
              <a:ext uri="{28A0092B-C50C-407E-A947-70E740481C1C}">
                <a14:useLocalDpi xmlns:a14="http://schemas.microsoft.com/office/drawing/2010/main" val="0"/>
              </a:ext>
            </a:extLst>
          </a:blip>
          <a:srcRect t="5107"/>
          <a:stretch>
            <a:fillRect/>
          </a:stretch>
        </p:blipFill>
        <p:spPr bwMode="auto">
          <a:xfrm>
            <a:off x="6517000" y="-3699197"/>
            <a:ext cx="24955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802" name="Picture 58"/>
          <p:cNvPicPr>
            <a:picLocks noChangeAspect="1" noChangeArrowheads="1"/>
          </p:cNvPicPr>
          <p:nvPr/>
        </p:nvPicPr>
        <p:blipFill>
          <a:blip r:embed="rId5">
            <a:extLst>
              <a:ext uri="{28A0092B-C50C-407E-A947-70E740481C1C}">
                <a14:useLocalDpi xmlns:a14="http://schemas.microsoft.com/office/drawing/2010/main" val="0"/>
              </a:ext>
            </a:extLst>
          </a:blip>
          <a:srcRect l="36237" t="18747" r="36098" b="34444"/>
          <a:stretch>
            <a:fillRect/>
          </a:stretch>
        </p:blipFill>
        <p:spPr bwMode="auto">
          <a:xfrm>
            <a:off x="6517000" y="-3699197"/>
            <a:ext cx="25717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1801"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l="1392" t="2803" r="1392" b="1373"/>
          <a:stretch>
            <a:fillRect/>
          </a:stretch>
        </p:blipFill>
        <p:spPr bwMode="auto">
          <a:xfrm>
            <a:off x="6517000" y="-3699197"/>
            <a:ext cx="25336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1800" name="Picture 1042" descr="untitled7"/>
          <p:cNvPicPr>
            <a:picLocks noChangeAspect="1" noChangeArrowheads="1"/>
          </p:cNvPicPr>
          <p:nvPr/>
        </p:nvPicPr>
        <p:blipFill>
          <a:blip r:embed="rId7">
            <a:extLst>
              <a:ext uri="{28A0092B-C50C-407E-A947-70E740481C1C}">
                <a14:useLocalDpi xmlns:a14="http://schemas.microsoft.com/office/drawing/2010/main" val="0"/>
              </a:ext>
            </a:extLst>
          </a:blip>
          <a:srcRect t="9605"/>
          <a:stretch>
            <a:fillRect/>
          </a:stretch>
        </p:blipFill>
        <p:spPr bwMode="auto">
          <a:xfrm>
            <a:off x="6517000" y="-3699197"/>
            <a:ext cx="2762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1799"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7000" y="-3699197"/>
            <a:ext cx="25336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8" name="Picture 1044" descr="untitled15"/>
          <p:cNvPicPr>
            <a:picLocks noChangeAspect="1" noChangeArrowheads="1"/>
          </p:cNvPicPr>
          <p:nvPr/>
        </p:nvPicPr>
        <p:blipFill>
          <a:blip r:embed="rId9" cstate="print">
            <a:extLst>
              <a:ext uri="{28A0092B-C50C-407E-A947-70E740481C1C}">
                <a14:useLocalDpi xmlns:a14="http://schemas.microsoft.com/office/drawing/2010/main" val="0"/>
              </a:ext>
            </a:extLst>
          </a:blip>
          <a:srcRect t="4681"/>
          <a:stretch>
            <a:fillRect/>
          </a:stretch>
        </p:blipFill>
        <p:spPr bwMode="auto">
          <a:xfrm>
            <a:off x="6517000" y="-3699197"/>
            <a:ext cx="24098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7" name="Picture 53"/>
          <p:cNvPicPr>
            <a:picLocks noChangeAspect="1" noChangeArrowheads="1"/>
          </p:cNvPicPr>
          <p:nvPr/>
        </p:nvPicPr>
        <p:blipFill>
          <a:blip r:embed="rId10">
            <a:extLst>
              <a:ext uri="{28A0092B-C50C-407E-A947-70E740481C1C}">
                <a14:useLocalDpi xmlns:a14="http://schemas.microsoft.com/office/drawing/2010/main" val="0"/>
              </a:ext>
            </a:extLst>
          </a:blip>
          <a:srcRect l="36613" t="23389" r="35039" b="31792"/>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96" name="Picture 9"/>
          <p:cNvPicPr>
            <a:picLocks noChangeAspect="1" noChangeArrowheads="1"/>
          </p:cNvPicPr>
          <p:nvPr/>
        </p:nvPicPr>
        <p:blipFill>
          <a:blip r:embed="rId11">
            <a:extLst>
              <a:ext uri="{28A0092B-C50C-407E-A947-70E740481C1C}">
                <a14:useLocalDpi xmlns:a14="http://schemas.microsoft.com/office/drawing/2010/main" val="0"/>
              </a:ext>
            </a:extLst>
          </a:blip>
          <a:srcRect l="2190" t="1822" r="2190" b="1822"/>
          <a:stretch>
            <a:fillRect/>
          </a:stretch>
        </p:blipFill>
        <p:spPr bwMode="auto">
          <a:xfrm>
            <a:off x="6517000" y="-3699197"/>
            <a:ext cx="2438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795" name="Picture 107" descr="untitled16"/>
          <p:cNvPicPr>
            <a:picLocks noChangeAspect="1" noChangeArrowheads="1"/>
          </p:cNvPicPr>
          <p:nvPr/>
        </p:nvPicPr>
        <p:blipFill>
          <a:blip r:embed="rId12">
            <a:extLst>
              <a:ext uri="{28A0092B-C50C-407E-A947-70E740481C1C}">
                <a14:useLocalDpi xmlns:a14="http://schemas.microsoft.com/office/drawing/2010/main" val="0"/>
              </a:ext>
            </a:extLst>
          </a:blip>
          <a:srcRect t="5173"/>
          <a:stretch>
            <a:fillRect/>
          </a:stretch>
        </p:blipFill>
        <p:spPr bwMode="auto">
          <a:xfrm>
            <a:off x="6517000" y="-3699197"/>
            <a:ext cx="28670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1794" name="Picture 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7000" y="-3699197"/>
            <a:ext cx="25241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3" name="Picture 1032" descr="untitled17"/>
          <p:cNvPicPr>
            <a:picLocks noChangeAspect="1" noChangeArrowheads="1"/>
          </p:cNvPicPr>
          <p:nvPr/>
        </p:nvPicPr>
        <p:blipFill>
          <a:blip r:embed="rId14" cstate="print">
            <a:extLst>
              <a:ext uri="{28A0092B-C50C-407E-A947-70E740481C1C}">
                <a14:useLocalDpi xmlns:a14="http://schemas.microsoft.com/office/drawing/2010/main" val="0"/>
              </a:ext>
            </a:extLst>
          </a:blip>
          <a:srcRect t="6248"/>
          <a:stretch>
            <a:fillRect/>
          </a:stretch>
        </p:blipFill>
        <p:spPr bwMode="auto">
          <a:xfrm>
            <a:off x="6517000" y="-3699197"/>
            <a:ext cx="24384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2" name="Picture 13"/>
          <p:cNvPicPr>
            <a:picLocks noChangeAspect="1" noChangeArrowheads="1"/>
          </p:cNvPicPr>
          <p:nvPr/>
        </p:nvPicPr>
        <p:blipFill>
          <a:blip r:embed="rId15">
            <a:extLst>
              <a:ext uri="{28A0092B-C50C-407E-A947-70E740481C1C}">
                <a14:useLocalDpi xmlns:a14="http://schemas.microsoft.com/office/drawing/2010/main" val="0"/>
              </a:ext>
            </a:extLst>
          </a:blip>
          <a:srcRect l="33463" t="19185" r="37463" b="24788"/>
          <a:stretch>
            <a:fillRect/>
          </a:stretch>
        </p:blipFill>
        <p:spPr bwMode="auto">
          <a:xfrm>
            <a:off x="6517000" y="-3699197"/>
            <a:ext cx="25717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31791" name="Picture 1030" descr="untitled8"/>
          <p:cNvPicPr>
            <a:picLocks noChangeAspect="1" noChangeArrowheads="1"/>
          </p:cNvPicPr>
          <p:nvPr/>
        </p:nvPicPr>
        <p:blipFill>
          <a:blip r:embed="rId16">
            <a:extLst>
              <a:ext uri="{28A0092B-C50C-407E-A947-70E740481C1C}">
                <a14:useLocalDpi xmlns:a14="http://schemas.microsoft.com/office/drawing/2010/main" val="0"/>
              </a:ext>
            </a:extLst>
          </a:blip>
          <a:srcRect r="8641"/>
          <a:stretch>
            <a:fillRect/>
          </a:stretch>
        </p:blipFill>
        <p:spPr bwMode="auto">
          <a:xfrm>
            <a:off x="6517000" y="-3699197"/>
            <a:ext cx="24669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90" name="Picture 1031" descr="untitled18"/>
          <p:cNvPicPr>
            <a:picLocks noChangeAspect="1" noChangeArrowheads="1"/>
          </p:cNvPicPr>
          <p:nvPr/>
        </p:nvPicPr>
        <p:blipFill>
          <a:blip r:embed="rId17">
            <a:extLst>
              <a:ext uri="{28A0092B-C50C-407E-A947-70E740481C1C}">
                <a14:useLocalDpi xmlns:a14="http://schemas.microsoft.com/office/drawing/2010/main" val="0"/>
              </a:ext>
            </a:extLst>
          </a:blip>
          <a:srcRect t="6897" r="4556"/>
          <a:stretch>
            <a:fillRect/>
          </a:stretch>
        </p:blipFill>
        <p:spPr bwMode="auto">
          <a:xfrm>
            <a:off x="6517000" y="-3699197"/>
            <a:ext cx="26574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1789" name="Picture 4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7000" y="-3699197"/>
            <a:ext cx="24669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31788" name="Picture 6" descr="untitled21"/>
          <p:cNvPicPr>
            <a:picLocks noChangeAspect="1" noChangeArrowheads="1"/>
          </p:cNvPicPr>
          <p:nvPr/>
        </p:nvPicPr>
        <p:blipFill>
          <a:blip r:embed="rId19" cstate="print">
            <a:extLst>
              <a:ext uri="{28A0092B-C50C-407E-A947-70E740481C1C}">
                <a14:useLocalDpi xmlns:a14="http://schemas.microsoft.com/office/drawing/2010/main" val="0"/>
              </a:ext>
            </a:extLst>
          </a:blip>
          <a:srcRect t="4750"/>
          <a:stretch>
            <a:fillRect/>
          </a:stretch>
        </p:blipFill>
        <p:spPr bwMode="auto">
          <a:xfrm>
            <a:off x="6517000" y="-3699197"/>
            <a:ext cx="238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787" name="Picture 43"/>
          <p:cNvPicPr>
            <a:picLocks noChangeAspect="1" noChangeArrowheads="1"/>
          </p:cNvPicPr>
          <p:nvPr/>
        </p:nvPicPr>
        <p:blipFill>
          <a:blip r:embed="rId20">
            <a:extLst>
              <a:ext uri="{28A0092B-C50C-407E-A947-70E740481C1C}">
                <a14:useLocalDpi xmlns:a14="http://schemas.microsoft.com/office/drawing/2010/main" val="0"/>
              </a:ext>
            </a:extLst>
          </a:blip>
          <a:srcRect l="21458" t="26189" r="48618" b="17784"/>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86" name="Picture 21" descr="untitled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17000" y="-3699197"/>
            <a:ext cx="24384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1785" name="Picture 32" descr="untitled19"/>
          <p:cNvPicPr>
            <a:picLocks noChangeAspect="1" noChangeArrowheads="1"/>
          </p:cNvPicPr>
          <p:nvPr/>
        </p:nvPicPr>
        <p:blipFill>
          <a:blip r:embed="rId22">
            <a:extLst>
              <a:ext uri="{28A0092B-C50C-407E-A947-70E740481C1C}">
                <a14:useLocalDpi xmlns:a14="http://schemas.microsoft.com/office/drawing/2010/main" val="0"/>
              </a:ext>
            </a:extLst>
          </a:blip>
          <a:srcRect t="6281"/>
          <a:stretch>
            <a:fillRect/>
          </a:stretch>
        </p:blipFill>
        <p:spPr bwMode="auto">
          <a:xfrm>
            <a:off x="6517000" y="-3699197"/>
            <a:ext cx="27717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31784"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7000" y="-3699197"/>
            <a:ext cx="25336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783" name="Picture 1051" descr="untitled24"/>
          <p:cNvPicPr>
            <a:picLocks noChangeAspect="1" noChangeArrowheads="1"/>
          </p:cNvPicPr>
          <p:nvPr/>
        </p:nvPicPr>
        <p:blipFill>
          <a:blip r:embed="rId24" cstate="print">
            <a:extLst>
              <a:ext uri="{28A0092B-C50C-407E-A947-70E740481C1C}">
                <a14:useLocalDpi xmlns:a14="http://schemas.microsoft.com/office/drawing/2010/main" val="0"/>
              </a:ext>
            </a:extLst>
          </a:blip>
          <a:srcRect t="5251"/>
          <a:stretch>
            <a:fillRect/>
          </a:stretch>
        </p:blipFill>
        <p:spPr bwMode="auto">
          <a:xfrm>
            <a:off x="6517000" y="-3699197"/>
            <a:ext cx="24479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82" name="Picture 11"/>
          <p:cNvPicPr>
            <a:picLocks noChangeAspect="1" noChangeArrowheads="1"/>
          </p:cNvPicPr>
          <p:nvPr/>
        </p:nvPicPr>
        <p:blipFill>
          <a:blip r:embed="rId25">
            <a:extLst>
              <a:ext uri="{28A0092B-C50C-407E-A947-70E740481C1C}">
                <a14:useLocalDpi xmlns:a14="http://schemas.microsoft.com/office/drawing/2010/main" val="0"/>
              </a:ext>
            </a:extLst>
          </a:blip>
          <a:srcRect l="27951" t="33192" r="47192" b="20586"/>
          <a:stretch>
            <a:fillRect/>
          </a:stretch>
        </p:blipFill>
        <p:spPr bwMode="auto">
          <a:xfrm>
            <a:off x="6517000" y="-3699197"/>
            <a:ext cx="2476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1781" name="Picture 1052" descr="untitled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17000" y="-3699197"/>
            <a:ext cx="2447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1780" name="Picture 24"/>
          <p:cNvPicPr>
            <a:picLocks noChangeAspect="1" noChangeArrowheads="1"/>
          </p:cNvPicPr>
          <p:nvPr/>
        </p:nvPicPr>
        <p:blipFill>
          <a:blip r:embed="rId27">
            <a:extLst>
              <a:ext uri="{28A0092B-C50C-407E-A947-70E740481C1C}">
                <a14:useLocalDpi xmlns:a14="http://schemas.microsoft.com/office/drawing/2010/main" val="0"/>
              </a:ext>
            </a:extLst>
          </a:blip>
          <a:srcRect l="197" t="5351" r="-197" b="-32"/>
          <a:stretch>
            <a:fillRect/>
          </a:stretch>
        </p:blipFill>
        <p:spPr bwMode="auto">
          <a:xfrm>
            <a:off x="6517000" y="-3699197"/>
            <a:ext cx="27336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1779" name="Picture 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517000" y="-3699197"/>
            <a:ext cx="250507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8" name="Picture 1061" descr="untitled28"/>
          <p:cNvPicPr>
            <a:picLocks noChangeAspect="1" noChangeArrowheads="1"/>
          </p:cNvPicPr>
          <p:nvPr/>
        </p:nvPicPr>
        <p:blipFill>
          <a:blip r:embed="rId29" cstate="print">
            <a:extLst>
              <a:ext uri="{28A0092B-C50C-407E-A947-70E740481C1C}">
                <a14:useLocalDpi xmlns:a14="http://schemas.microsoft.com/office/drawing/2010/main" val="0"/>
              </a:ext>
            </a:extLst>
          </a:blip>
          <a:srcRect t="5499"/>
          <a:stretch>
            <a:fillRect/>
          </a:stretch>
        </p:blipFill>
        <p:spPr bwMode="auto">
          <a:xfrm>
            <a:off x="6517000" y="-3699197"/>
            <a:ext cx="24098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7" name="Picture 5"/>
          <p:cNvPicPr>
            <a:picLocks noChangeAspect="1" noChangeArrowheads="1"/>
          </p:cNvPicPr>
          <p:nvPr/>
        </p:nvPicPr>
        <p:blipFill>
          <a:blip r:embed="rId30">
            <a:extLst>
              <a:ext uri="{28A0092B-C50C-407E-A947-70E740481C1C}">
                <a14:useLocalDpi xmlns:a14="http://schemas.microsoft.com/office/drawing/2010/main" val="0"/>
              </a:ext>
            </a:extLst>
          </a:blip>
          <a:srcRect l="19289" t="24788" r="50000" b="17784"/>
          <a:stretch>
            <a:fillRect/>
          </a:stretch>
        </p:blipFill>
        <p:spPr bwMode="auto">
          <a:xfrm>
            <a:off x="6517000" y="-3699197"/>
            <a:ext cx="24860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76" name="Picture 1063" descr="untitled29"/>
          <p:cNvPicPr>
            <a:picLocks noChangeAspect="1" noChangeArrowheads="1"/>
          </p:cNvPicPr>
          <p:nvPr/>
        </p:nvPicPr>
        <p:blipFill>
          <a:blip r:embed="rId31" cstate="print">
            <a:extLst>
              <a:ext uri="{28A0092B-C50C-407E-A947-70E740481C1C}">
                <a14:useLocalDpi xmlns:a14="http://schemas.microsoft.com/office/drawing/2010/main" val="0"/>
              </a:ext>
            </a:extLst>
          </a:blip>
          <a:srcRect r="12236"/>
          <a:stretch>
            <a:fillRect/>
          </a:stretch>
        </p:blipFill>
        <p:spPr bwMode="auto">
          <a:xfrm>
            <a:off x="6517000" y="-3699197"/>
            <a:ext cx="24288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75" name="Picture 1062" descr="untitled30"/>
          <p:cNvPicPr>
            <a:picLocks noChangeAspect="1" noChangeArrowheads="1"/>
          </p:cNvPicPr>
          <p:nvPr/>
        </p:nvPicPr>
        <p:blipFill>
          <a:blip r:embed="rId32">
            <a:extLst>
              <a:ext uri="{28A0092B-C50C-407E-A947-70E740481C1C}">
                <a14:useLocalDpi xmlns:a14="http://schemas.microsoft.com/office/drawing/2010/main" val="0"/>
              </a:ext>
            </a:extLst>
          </a:blip>
          <a:srcRect t="4774" r="8443"/>
          <a:stretch>
            <a:fillRect/>
          </a:stretch>
        </p:blipFill>
        <p:spPr bwMode="auto">
          <a:xfrm>
            <a:off x="6517000" y="-3699197"/>
            <a:ext cx="26955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p:nvPr/>
        </p:nvPicPr>
        <p:blipFill>
          <a:blip r:embed="rId33" cstate="print">
            <a:extLst>
              <a:ext uri="{28A0092B-C50C-407E-A947-70E740481C1C}">
                <a14:useLocalDpi xmlns:a14="http://schemas.microsoft.com/office/drawing/2010/main" val="0"/>
              </a:ext>
            </a:extLst>
          </a:blip>
          <a:stretch>
            <a:fillRect/>
          </a:stretch>
        </p:blipFill>
        <p:spPr>
          <a:xfrm>
            <a:off x="827584" y="1314246"/>
            <a:ext cx="2335700" cy="1744742"/>
          </a:xfrm>
          <a:prstGeom prst="rect">
            <a:avLst/>
          </a:prstGeom>
        </p:spPr>
      </p:pic>
      <p:pic>
        <p:nvPicPr>
          <p:cNvPr id="49" name="Picture 48" descr="C:\Users\dell\Desktop\ROP\channel img\final results\854\untitled21.png"/>
          <p:cNvPicPr/>
          <p:nvPr/>
        </p:nvPicPr>
        <p:blipFill rotWithShape="1">
          <a:blip r:embed="rId19" cstate="print">
            <a:extLst>
              <a:ext uri="{28A0092B-C50C-407E-A947-70E740481C1C}">
                <a14:useLocalDpi xmlns:a14="http://schemas.microsoft.com/office/drawing/2010/main" val="0"/>
              </a:ext>
            </a:extLst>
          </a:blip>
          <a:srcRect t="4750"/>
          <a:stretch/>
        </p:blipFill>
        <p:spPr bwMode="auto">
          <a:xfrm>
            <a:off x="3449217" y="1327892"/>
            <a:ext cx="2324555" cy="1771202"/>
          </a:xfrm>
          <a:prstGeom prst="rect">
            <a:avLst/>
          </a:prstGeom>
          <a:noFill/>
          <a:ln>
            <a:noFill/>
          </a:ln>
          <a:extLst>
            <a:ext uri="{53640926-AAD7-44D8-BBD7-CCE9431645EC}">
              <a14:shadowObscured xmlns:a14="http://schemas.microsoft.com/office/drawing/2010/main"/>
            </a:ext>
          </a:extLst>
        </p:spPr>
      </p:pic>
      <p:pic>
        <p:nvPicPr>
          <p:cNvPr id="50" name="Picture 49"/>
          <p:cNvPicPr/>
          <p:nvPr/>
        </p:nvPicPr>
        <p:blipFill rotWithShape="1">
          <a:blip r:embed="rId20"/>
          <a:srcRect l="21458" t="26189" r="48617" b="17784"/>
          <a:stretch/>
        </p:blipFill>
        <p:spPr>
          <a:xfrm>
            <a:off x="6031795" y="1333140"/>
            <a:ext cx="2180174" cy="1766647"/>
          </a:xfrm>
          <a:prstGeom prst="rect">
            <a:avLst/>
          </a:prstGeom>
        </p:spPr>
      </p:pic>
      <p:pic>
        <p:nvPicPr>
          <p:cNvPr id="51" name="Picture 50" descr="C:\Users\dell\Desktop\ROP\channel img\final results\854\untitled20.png"/>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229096" y="3356992"/>
            <a:ext cx="2313409" cy="1909569"/>
          </a:xfrm>
          <a:prstGeom prst="rect">
            <a:avLst/>
          </a:prstGeom>
          <a:noFill/>
          <a:ln>
            <a:noFill/>
          </a:ln>
        </p:spPr>
      </p:pic>
      <p:pic>
        <p:nvPicPr>
          <p:cNvPr id="52" name="Picture 51" descr="C:\Users\dell\Desktop\ROP\channel img\final results\854\untitled19.png"/>
          <p:cNvPicPr/>
          <p:nvPr/>
        </p:nvPicPr>
        <p:blipFill rotWithShape="1">
          <a:blip r:embed="rId22" cstate="print">
            <a:extLst>
              <a:ext uri="{28A0092B-C50C-407E-A947-70E740481C1C}">
                <a14:useLocalDpi xmlns:a14="http://schemas.microsoft.com/office/drawing/2010/main" val="0"/>
              </a:ext>
            </a:extLst>
          </a:blip>
          <a:srcRect t="6281"/>
          <a:stretch/>
        </p:blipFill>
        <p:spPr bwMode="auto">
          <a:xfrm>
            <a:off x="4815136" y="3356993"/>
            <a:ext cx="2308588" cy="1909569"/>
          </a:xfrm>
          <a:prstGeom prst="rect">
            <a:avLst/>
          </a:prstGeom>
          <a:noFill/>
          <a:ln>
            <a:noFill/>
          </a:ln>
          <a:extLst>
            <a:ext uri="{53640926-AAD7-44D8-BBD7-CCE9431645EC}">
              <a14:shadowObscured xmlns:a14="http://schemas.microsoft.com/office/drawing/2010/main"/>
            </a:ext>
          </a:extLst>
        </p:spPr>
      </p:pic>
      <p:sp>
        <p:nvSpPr>
          <p:cNvPr id="2" name="Rectangle 1"/>
          <p:cNvSpPr/>
          <p:nvPr/>
        </p:nvSpPr>
        <p:spPr>
          <a:xfrm>
            <a:off x="899592" y="5475229"/>
            <a:ext cx="7416823"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26. </a:t>
            </a:r>
            <a:r>
              <a:rPr lang="en-US" sz="1400" kern="100" dirty="0">
                <a:latin typeface="Times New Roman" panose="02020603050405020304" pitchFamily="18" charset="0"/>
                <a:ea typeface="PMingLiU"/>
              </a:rPr>
              <a:t>(a) Input image5 (b) clean vessel image (c) vessel segmented image with vessel labelled (d) length of vessel segments using geodesic distance transform. (e) Tortuosity of vessel segments.</a:t>
            </a:r>
            <a:endParaRPr lang="en-IN" sz="1400" dirty="0"/>
          </a:p>
        </p:txBody>
      </p:sp>
      <p:sp>
        <p:nvSpPr>
          <p:cNvPr id="53" name="Rectangle 52"/>
          <p:cNvSpPr/>
          <p:nvPr/>
        </p:nvSpPr>
        <p:spPr>
          <a:xfrm>
            <a:off x="1762782" y="2996952"/>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54" name="Rectangle 53"/>
          <p:cNvSpPr/>
          <p:nvPr/>
        </p:nvSpPr>
        <p:spPr>
          <a:xfrm>
            <a:off x="4466976" y="3049215"/>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55" name="Rectangle 54"/>
          <p:cNvSpPr/>
          <p:nvPr/>
        </p:nvSpPr>
        <p:spPr>
          <a:xfrm>
            <a:off x="7003186" y="3068960"/>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56" name="Rectangle 55"/>
          <p:cNvSpPr/>
          <p:nvPr/>
        </p:nvSpPr>
        <p:spPr>
          <a:xfrm>
            <a:off x="3207462" y="522920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57" name="Rectangle 56"/>
          <p:cNvSpPr/>
          <p:nvPr/>
        </p:nvSpPr>
        <p:spPr>
          <a:xfrm>
            <a:off x="5907136" y="522920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(e)</a:t>
            </a:r>
            <a:endParaRPr lang="en-IN" sz="1400" dirty="0"/>
          </a:p>
        </p:txBody>
      </p:sp>
      <p:sp>
        <p:nvSpPr>
          <p:cNvPr id="58" name="Rectangle 57"/>
          <p:cNvSpPr/>
          <p:nvPr/>
        </p:nvSpPr>
        <p:spPr>
          <a:xfrm>
            <a:off x="251520" y="301367"/>
            <a:ext cx="8352928"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Vessel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5 Stage 2</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831367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39</a:t>
            </a:fld>
            <a:endParaRPr lang="zh-TW" altLang="en-US" dirty="0"/>
          </a:p>
        </p:txBody>
      </p:sp>
      <p:sp>
        <p:nvSpPr>
          <p:cNvPr id="12" name="Rectangle 11"/>
          <p:cNvSpPr/>
          <p:nvPr/>
        </p:nvSpPr>
        <p:spPr>
          <a:xfrm>
            <a:off x="-396552" y="1393612"/>
            <a:ext cx="5472608" cy="523220"/>
          </a:xfrm>
          <a:prstGeom prst="rect">
            <a:avLst/>
          </a:prstGeom>
        </p:spPr>
        <p:txBody>
          <a:bodyPr wrap="square">
            <a:spAutoFit/>
          </a:bodyPr>
          <a:lstStyle/>
          <a:p>
            <a:pPr algn="ctr"/>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15.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one </a:t>
            </a:r>
            <a:r>
              <a:rPr lang="en-US" sz="1400" kern="100" dirty="0">
                <a:latin typeface="Times New Roman" panose="02020603050405020304" pitchFamily="18" charset="0"/>
                <a:ea typeface="PMingLiU"/>
                <a:cs typeface="Times New Roman" panose="02020603050405020304" pitchFamily="18" charset="0"/>
              </a:rPr>
              <a:t>for </a:t>
            </a:r>
            <a:endParaRPr lang="en-US" sz="1400" kern="100" dirty="0" smtClean="0">
              <a:latin typeface="Times New Roman" panose="02020603050405020304" pitchFamily="18" charset="0"/>
              <a:ea typeface="PMingLiU"/>
              <a:cs typeface="Times New Roman" panose="02020603050405020304" pitchFamily="18" charset="0"/>
            </a:endParaRPr>
          </a:p>
          <a:p>
            <a:pPr algn="ctr"/>
            <a:r>
              <a:rPr lang="en-US" sz="1400" kern="100" dirty="0" smtClean="0">
                <a:latin typeface="Times New Roman" panose="02020603050405020304" pitchFamily="18" charset="0"/>
                <a:ea typeface="PMingLiU"/>
                <a:cs typeface="Times New Roman" panose="02020603050405020304" pitchFamily="18" charset="0"/>
              </a:rPr>
              <a:t>image5.</a:t>
            </a:r>
            <a:endParaRPr lang="en-IN" sz="1400" dirty="0">
              <a:latin typeface="Times New Roman" panose="02020603050405020304" pitchFamily="18" charset="0"/>
              <a:cs typeface="Times New Roman" panose="02020603050405020304" pitchFamily="18" charset="0"/>
            </a:endParaRPr>
          </a:p>
        </p:txBody>
      </p:sp>
      <p:sp>
        <p:nvSpPr>
          <p:cNvPr id="13" name="Rectangle 12"/>
          <p:cNvSpPr/>
          <p:nvPr/>
        </p:nvSpPr>
        <p:spPr>
          <a:xfrm>
            <a:off x="-324544" y="3674254"/>
            <a:ext cx="5184576" cy="523220"/>
          </a:xfrm>
          <a:prstGeom prst="rect">
            <a:avLst/>
          </a:prstGeom>
        </p:spPr>
        <p:txBody>
          <a:bodyPr wrap="square">
            <a:spAutoFit/>
          </a:bodyPr>
          <a:lstStyle/>
          <a:p>
            <a:pPr algn="ctr"/>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16.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two </a:t>
            </a:r>
            <a:r>
              <a:rPr lang="en-US" sz="1400" kern="100" dirty="0">
                <a:latin typeface="Times New Roman" panose="02020603050405020304" pitchFamily="18" charset="0"/>
                <a:ea typeface="PMingLiU"/>
                <a:cs typeface="Times New Roman" panose="02020603050405020304" pitchFamily="18" charset="0"/>
              </a:rPr>
              <a:t>for </a:t>
            </a:r>
            <a:endParaRPr lang="en-US" sz="1400" kern="100" dirty="0" smtClean="0">
              <a:latin typeface="Times New Roman" panose="02020603050405020304" pitchFamily="18" charset="0"/>
              <a:ea typeface="PMingLiU"/>
              <a:cs typeface="Times New Roman" panose="02020603050405020304" pitchFamily="18" charset="0"/>
            </a:endParaRPr>
          </a:p>
          <a:p>
            <a:pPr algn="ctr"/>
            <a:r>
              <a:rPr lang="en-US" sz="1400" kern="100" dirty="0" smtClean="0">
                <a:latin typeface="Times New Roman" panose="02020603050405020304" pitchFamily="18" charset="0"/>
                <a:ea typeface="PMingLiU"/>
                <a:cs typeface="Times New Roman" panose="02020603050405020304" pitchFamily="18" charset="0"/>
              </a:rPr>
              <a:t>image5.</a:t>
            </a:r>
            <a:endParaRPr lang="en-IN" sz="1400" dirty="0">
              <a:latin typeface="Times New Roman" panose="02020603050405020304" pitchFamily="18" charset="0"/>
              <a:cs typeface="Times New Roman" panose="02020603050405020304" pitchFamily="18" charset="0"/>
            </a:endParaRPr>
          </a:p>
        </p:txBody>
      </p:sp>
      <p:sp>
        <p:nvSpPr>
          <p:cNvPr id="15" name="Rectangle 14"/>
          <p:cNvSpPr/>
          <p:nvPr/>
        </p:nvSpPr>
        <p:spPr>
          <a:xfrm>
            <a:off x="4572000" y="1393612"/>
            <a:ext cx="4499992" cy="523220"/>
          </a:xfrm>
          <a:prstGeom prst="rect">
            <a:avLst/>
          </a:prstGeom>
        </p:spPr>
        <p:txBody>
          <a:bodyPr wrap="square">
            <a:spAutoFit/>
          </a:bodyPr>
          <a:lstStyle/>
          <a:p>
            <a:pPr algn="ctr"/>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17</a:t>
            </a:r>
            <a:r>
              <a:rPr lang="en-US" sz="1400" kern="100" dirty="0">
                <a:latin typeface="Times New Roman" panose="02020603050405020304" pitchFamily="18" charset="0"/>
                <a:ea typeface="PMingLiU"/>
                <a:cs typeface="Times New Roman" panose="02020603050405020304" pitchFamily="18" charset="0"/>
              </a:rPr>
              <a:t>. 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three </a:t>
            </a:r>
            <a:r>
              <a:rPr lang="en-US" sz="1400" kern="100" dirty="0">
                <a:latin typeface="Times New Roman" panose="02020603050405020304" pitchFamily="18" charset="0"/>
                <a:ea typeface="PMingLiU"/>
                <a:cs typeface="Times New Roman" panose="02020603050405020304" pitchFamily="18" charset="0"/>
              </a:rPr>
              <a:t>for </a:t>
            </a:r>
            <a:endParaRPr lang="en-US" sz="1400" kern="100" dirty="0" smtClean="0">
              <a:latin typeface="Times New Roman" panose="02020603050405020304" pitchFamily="18" charset="0"/>
              <a:ea typeface="PMingLiU"/>
              <a:cs typeface="Times New Roman" panose="02020603050405020304" pitchFamily="18" charset="0"/>
            </a:endParaRPr>
          </a:p>
          <a:p>
            <a:pPr algn="ctr"/>
            <a:r>
              <a:rPr lang="en-US" sz="1400" kern="100" dirty="0" smtClean="0">
                <a:latin typeface="Times New Roman" panose="02020603050405020304" pitchFamily="18" charset="0"/>
                <a:ea typeface="PMingLiU"/>
                <a:cs typeface="Times New Roman" panose="02020603050405020304" pitchFamily="18" charset="0"/>
              </a:rPr>
              <a:t>image5.</a:t>
            </a:r>
            <a:endParaRPr lang="en-IN" sz="1400" dirty="0">
              <a:latin typeface="Times New Roman" panose="02020603050405020304" pitchFamily="18" charset="0"/>
              <a:cs typeface="Times New Roman" panose="02020603050405020304" pitchFamily="18" charset="0"/>
            </a:endParaRPr>
          </a:p>
        </p:txBody>
      </p:sp>
      <p:sp>
        <p:nvSpPr>
          <p:cNvPr id="16" name="Rectangle 15"/>
          <p:cNvSpPr/>
          <p:nvPr/>
        </p:nvSpPr>
        <p:spPr>
          <a:xfrm>
            <a:off x="263352" y="5498068"/>
            <a:ext cx="2951886" cy="523220"/>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18. </a:t>
            </a:r>
            <a:r>
              <a:rPr lang="en-US" sz="1400" kern="100" dirty="0">
                <a:latin typeface="Times New Roman" panose="02020603050405020304" pitchFamily="18" charset="0"/>
                <a:ea typeface="PMingLiU"/>
                <a:cs typeface="Times New Roman" panose="02020603050405020304" pitchFamily="18" charset="0"/>
              </a:rPr>
              <a:t>Represents the length and width of vessel four for </a:t>
            </a:r>
            <a:r>
              <a:rPr lang="en-US" sz="1400" kern="100" dirty="0" smtClean="0">
                <a:latin typeface="Times New Roman" panose="02020603050405020304" pitchFamily="18" charset="0"/>
                <a:ea typeface="PMingLiU"/>
                <a:cs typeface="Times New Roman" panose="02020603050405020304" pitchFamily="18" charset="0"/>
              </a:rPr>
              <a:t>image5.</a:t>
            </a:r>
            <a:endParaRPr lang="en-IN" sz="1400" dirty="0">
              <a:latin typeface="Times New Roman" panose="02020603050405020304" pitchFamily="18" charset="0"/>
              <a:cs typeface="Times New Roman" panose="02020603050405020304" pitchFamily="18" charset="0"/>
            </a:endParaRPr>
          </a:p>
        </p:txBody>
      </p:sp>
      <p:sp>
        <p:nvSpPr>
          <p:cNvPr id="17" name="Rectangle 16"/>
          <p:cNvSpPr/>
          <p:nvPr/>
        </p:nvSpPr>
        <p:spPr>
          <a:xfrm>
            <a:off x="0" y="301367"/>
            <a:ext cx="9144000"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Length and Width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5 Stage 2</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30354356"/>
              </p:ext>
            </p:extLst>
          </p:nvPr>
        </p:nvGraphicFramePr>
        <p:xfrm>
          <a:off x="191342" y="1927096"/>
          <a:ext cx="4271520" cy="1645920"/>
        </p:xfrm>
        <a:graphic>
          <a:graphicData uri="http://schemas.openxmlformats.org/drawingml/2006/table">
            <a:tbl>
              <a:tblPr firstRow="1" firstCol="1" bandRow="1">
                <a:tableStyleId>{B301B821-A1FF-4177-AEE7-76D212191A09}</a:tableStyleId>
              </a:tblPr>
              <a:tblGrid>
                <a:gridCol w="1085727"/>
                <a:gridCol w="1085727"/>
                <a:gridCol w="1070277"/>
                <a:gridCol w="1029789"/>
              </a:tblGrid>
              <a:tr h="41148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Segment</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205740">
                <a:tc rowSpan="3">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18.44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3.40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20574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49.82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3.60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20574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65.55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3.60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61722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81.25</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3.50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474858305"/>
              </p:ext>
            </p:extLst>
          </p:nvPr>
        </p:nvGraphicFramePr>
        <p:xfrm>
          <a:off x="191343" y="4231352"/>
          <a:ext cx="4271520" cy="1645920"/>
        </p:xfrm>
        <a:graphic>
          <a:graphicData uri="http://schemas.openxmlformats.org/drawingml/2006/table">
            <a:tbl>
              <a:tblPr firstRow="1" firstCol="1" bandRow="1">
                <a:tableStyleId>{B301B821-A1FF-4177-AEE7-76D212191A09}</a:tableStyleId>
              </a:tblPr>
              <a:tblGrid>
                <a:gridCol w="1085727"/>
                <a:gridCol w="1085727"/>
                <a:gridCol w="1070277"/>
                <a:gridCol w="1029789"/>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Segment</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4">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29.97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3.40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33.02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3.42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V19</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20.81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3.60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41.63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3.60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125.43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3.50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563699261"/>
              </p:ext>
            </p:extLst>
          </p:nvPr>
        </p:nvGraphicFramePr>
        <p:xfrm>
          <a:off x="4644008" y="1927096"/>
          <a:ext cx="4320480" cy="1645920"/>
        </p:xfrm>
        <a:graphic>
          <a:graphicData uri="http://schemas.openxmlformats.org/drawingml/2006/table">
            <a:tbl>
              <a:tblPr firstRow="1" firstCol="1" bandRow="1">
                <a:tableStyleId>{B301B821-A1FF-4177-AEE7-76D212191A09}</a:tableStyleId>
              </a:tblPr>
              <a:tblGrid>
                <a:gridCol w="1098171"/>
                <a:gridCol w="1098171"/>
                <a:gridCol w="1082545"/>
                <a:gridCol w="1041593"/>
              </a:tblGrid>
              <a:tr h="326412">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63206">
                <a:tc rowSpan="4">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24.08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63206">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55.10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3.50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163206">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45.18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3.40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63206">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17.80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3.40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489618">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142.07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3.45</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25797096"/>
              </p:ext>
            </p:extLst>
          </p:nvPr>
        </p:nvGraphicFramePr>
        <p:xfrm>
          <a:off x="4667696" y="4231352"/>
          <a:ext cx="4296793" cy="1645920"/>
        </p:xfrm>
        <a:graphic>
          <a:graphicData uri="http://schemas.openxmlformats.org/drawingml/2006/table">
            <a:tbl>
              <a:tblPr firstRow="1" firstCol="1" bandRow="1">
                <a:tableStyleId>{B301B821-A1FF-4177-AEE7-76D212191A09}</a:tableStyleId>
              </a:tblPr>
              <a:tblGrid>
                <a:gridCol w="1092151"/>
                <a:gridCol w="1092151"/>
                <a:gridCol w="1076609"/>
                <a:gridCol w="1035882"/>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Length (Pixels)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4">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4</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cs typeface="Times New Roman" panose="02020603050405020304" pitchFamily="18" charset="0"/>
                      </a:endParaRPr>
                    </a:p>
                    <a:p>
                      <a:pPr>
                        <a:spcAft>
                          <a:spcPts val="0"/>
                        </a:spcAft>
                      </a:pPr>
                      <a:r>
                        <a:rPr lang="en-US" sz="1200" b="0" kern="100" dirty="0">
                          <a:effectLst/>
                          <a:latin typeface="Times New Roman" panose="02020603050405020304" pitchFamily="18" charset="0"/>
                          <a:cs typeface="Times New Roman" panose="02020603050405020304" pitchFamily="18" charset="0"/>
                        </a:rPr>
                        <a:t> </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32.70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3.24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39.05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3.40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38.08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V9</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18.03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127.23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3.41</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sp>
        <p:nvSpPr>
          <p:cNvPr id="18" name="Rectangle 17"/>
          <p:cNvSpPr/>
          <p:nvPr/>
        </p:nvSpPr>
        <p:spPr>
          <a:xfrm>
            <a:off x="4572000" y="3697868"/>
            <a:ext cx="4499992" cy="523220"/>
          </a:xfrm>
          <a:prstGeom prst="rect">
            <a:avLst/>
          </a:prstGeom>
        </p:spPr>
        <p:txBody>
          <a:bodyPr wrap="square">
            <a:spAutoFit/>
          </a:bodyPr>
          <a:lstStyle/>
          <a:p>
            <a:pPr algn="ctr"/>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18.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four </a:t>
            </a:r>
            <a:r>
              <a:rPr lang="en-US" sz="1400" kern="100" dirty="0">
                <a:latin typeface="Times New Roman" panose="02020603050405020304" pitchFamily="18" charset="0"/>
                <a:ea typeface="PMingLiU"/>
                <a:cs typeface="Times New Roman" panose="02020603050405020304" pitchFamily="18" charset="0"/>
              </a:rPr>
              <a:t>for </a:t>
            </a:r>
            <a:endParaRPr lang="en-US" sz="1400" kern="100" dirty="0" smtClean="0">
              <a:latin typeface="Times New Roman" panose="02020603050405020304" pitchFamily="18" charset="0"/>
              <a:ea typeface="PMingLiU"/>
              <a:cs typeface="Times New Roman" panose="02020603050405020304" pitchFamily="18" charset="0"/>
            </a:endParaRPr>
          </a:p>
          <a:p>
            <a:pPr algn="ctr"/>
            <a:r>
              <a:rPr lang="en-US" sz="1400" kern="100" dirty="0" smtClean="0">
                <a:latin typeface="Times New Roman" panose="02020603050405020304" pitchFamily="18" charset="0"/>
                <a:ea typeface="PMingLiU"/>
                <a:cs typeface="Times New Roman" panose="02020603050405020304" pitchFamily="18" charset="0"/>
              </a:rPr>
              <a:t>image5.</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70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4</a:t>
            </a:fld>
            <a:endParaRPr lang="zh-TW" altLang="en-US" dirty="0"/>
          </a:p>
        </p:txBody>
      </p:sp>
      <p:sp>
        <p:nvSpPr>
          <p:cNvPr id="5" name="Rectangle 4"/>
          <p:cNvSpPr/>
          <p:nvPr/>
        </p:nvSpPr>
        <p:spPr>
          <a:xfrm>
            <a:off x="251520" y="1484784"/>
            <a:ext cx="8712968" cy="4401205"/>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In the human </a:t>
            </a:r>
            <a:r>
              <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eye </a:t>
            </a: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retinal diseases are correlated with the deformity present in the retina. </a:t>
            </a:r>
            <a:r>
              <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These </a:t>
            </a: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retinal diseases if not treated on time lead to vision loss and in some cases permanent blindness. </a:t>
            </a:r>
            <a:endPar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fontAlgn="auto">
              <a:spcBef>
                <a:spcPts val="0"/>
              </a:spcBef>
              <a:spcAft>
                <a:spcPts val="0"/>
              </a:spcAft>
              <a:buFont typeface="Arial" panose="020B0604020202020204" pitchFamily="34" charset="0"/>
              <a:buChar char="•"/>
            </a:pP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The regular vascular changes which occur at the back of the eye of an infant occur in a foreseeable manner after birth</a:t>
            </a:r>
            <a:r>
              <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a:t>
            </a: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In </a:t>
            </a: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premature infants because of abnormal development of retinal blood vessels infants lose their eyesight. </a:t>
            </a:r>
            <a:endPar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In </a:t>
            </a: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clinical terms this disease is known as </a:t>
            </a:r>
            <a:r>
              <a:rPr kumimoji="0" lang="en-IN" sz="1400" b="1" dirty="0" smtClean="0">
                <a:latin typeface="Times New Roman" panose="02020603050405020304" pitchFamily="18" charset="0"/>
                <a:ea typeface="SimSun" panose="02010600030101010101" pitchFamily="2" charset="-122"/>
                <a:cs typeface="Times New Roman" panose="02020603050405020304" pitchFamily="18" charset="0"/>
              </a:rPr>
              <a:t>Retinopathy </a:t>
            </a:r>
            <a:r>
              <a:rPr kumimoji="0" lang="en-IN" sz="1400" b="1" dirty="0">
                <a:latin typeface="Times New Roman" panose="02020603050405020304" pitchFamily="18" charset="0"/>
                <a:ea typeface="SimSun" panose="02010600030101010101" pitchFamily="2" charset="-122"/>
                <a:cs typeface="Times New Roman" panose="02020603050405020304" pitchFamily="18" charset="0"/>
              </a:rPr>
              <a:t>of </a:t>
            </a:r>
            <a:r>
              <a:rPr kumimoji="0" lang="en-IN" sz="1400" b="1" dirty="0" smtClean="0">
                <a:latin typeface="Times New Roman" panose="02020603050405020304" pitchFamily="18" charset="0"/>
                <a:ea typeface="SimSun" panose="02010600030101010101" pitchFamily="2" charset="-122"/>
                <a:cs typeface="Times New Roman" panose="02020603050405020304" pitchFamily="18" charset="0"/>
              </a:rPr>
              <a:t>Prematurity </a:t>
            </a:r>
            <a:r>
              <a:rPr kumimoji="0" lang="en-IN" sz="1400" b="1" dirty="0">
                <a:latin typeface="Times New Roman" panose="02020603050405020304" pitchFamily="18" charset="0"/>
                <a:ea typeface="SimSun" panose="02010600030101010101" pitchFamily="2" charset="-122"/>
                <a:cs typeface="Times New Roman" panose="02020603050405020304" pitchFamily="18" charset="0"/>
              </a:rPr>
              <a:t>(ROP</a:t>
            </a:r>
            <a:r>
              <a:rPr kumimoji="0" lang="en-IN" sz="1400" b="1" dirty="0" smtClean="0">
                <a:latin typeface="Times New Roman" panose="02020603050405020304" pitchFamily="18" charset="0"/>
                <a:ea typeface="SimSun" panose="02010600030101010101" pitchFamily="2" charset="-122"/>
                <a:cs typeface="Times New Roman" panose="02020603050405020304" pitchFamily="18" charset="0"/>
              </a:rPr>
              <a:t>).</a:t>
            </a:r>
            <a:r>
              <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 </a:t>
            </a:r>
          </a:p>
          <a:p>
            <a:pPr marL="285750" lvl="0" indent="-285750" algn="just" fontAlgn="auto">
              <a:spcBef>
                <a:spcPts val="0"/>
              </a:spcBef>
              <a:spcAft>
                <a:spcPts val="0"/>
              </a:spcAft>
              <a:buFont typeface="Arial" panose="020B0604020202020204" pitchFamily="34" charset="0"/>
              <a:buChar char="•"/>
            </a:pPr>
            <a:endPar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Most babies for ROP will develop normal vision for their age but some infants will develop a severe form of ROP that can lead to a retinal detachment.</a:t>
            </a: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A retinal detachment is when retinal becomes pulled away or separated from eye ball which can lead to permanent blindness. </a:t>
            </a: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ROP remains one of leading cause of irreversible blindness worldwide despite the improvements in ophthalmic overhaul.</a:t>
            </a:r>
            <a:endParaRPr kumimoji="0" lang="en-US"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kumimoji="0" lang="en-US" sz="2800" b="1" dirty="0" smtClean="0">
                <a:solidFill>
                  <a:srgbClr val="00B050"/>
                </a:solidFill>
                <a:latin typeface="Times New Roman" panose="02020603050405020304" pitchFamily="18" charset="0"/>
                <a:ea typeface="SimSun" panose="02010600030101010101" pitchFamily="2" charset="-122"/>
                <a:cs typeface="Times New Roman" panose="02020603050405020304" pitchFamily="18" charset="0"/>
              </a:rPr>
              <a:t>Introduction</a:t>
            </a:r>
            <a:endParaRPr kumimoji="0" lang="en-US" sz="3200" b="1" dirty="0" smtClean="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18665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04"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7000" y="-3699197"/>
            <a:ext cx="25431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803" name="Picture 1039" descr="untitled14"/>
          <p:cNvPicPr>
            <a:picLocks noChangeAspect="1" noChangeArrowheads="1"/>
          </p:cNvPicPr>
          <p:nvPr/>
        </p:nvPicPr>
        <p:blipFill>
          <a:blip r:embed="rId4">
            <a:extLst>
              <a:ext uri="{28A0092B-C50C-407E-A947-70E740481C1C}">
                <a14:useLocalDpi xmlns:a14="http://schemas.microsoft.com/office/drawing/2010/main" val="0"/>
              </a:ext>
            </a:extLst>
          </a:blip>
          <a:srcRect t="5107"/>
          <a:stretch>
            <a:fillRect/>
          </a:stretch>
        </p:blipFill>
        <p:spPr bwMode="auto">
          <a:xfrm>
            <a:off x="6517000" y="-3699197"/>
            <a:ext cx="24955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802" name="Picture 58"/>
          <p:cNvPicPr>
            <a:picLocks noChangeAspect="1" noChangeArrowheads="1"/>
          </p:cNvPicPr>
          <p:nvPr/>
        </p:nvPicPr>
        <p:blipFill>
          <a:blip r:embed="rId5">
            <a:extLst>
              <a:ext uri="{28A0092B-C50C-407E-A947-70E740481C1C}">
                <a14:useLocalDpi xmlns:a14="http://schemas.microsoft.com/office/drawing/2010/main" val="0"/>
              </a:ext>
            </a:extLst>
          </a:blip>
          <a:srcRect l="36237" t="18747" r="36098" b="34444"/>
          <a:stretch>
            <a:fillRect/>
          </a:stretch>
        </p:blipFill>
        <p:spPr bwMode="auto">
          <a:xfrm>
            <a:off x="6517000" y="-3699197"/>
            <a:ext cx="25717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1801"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l="1392" t="2803" r="1392" b="1373"/>
          <a:stretch>
            <a:fillRect/>
          </a:stretch>
        </p:blipFill>
        <p:spPr bwMode="auto">
          <a:xfrm>
            <a:off x="6517000" y="-3699197"/>
            <a:ext cx="25336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1800" name="Picture 1042" descr="untitled7"/>
          <p:cNvPicPr>
            <a:picLocks noChangeAspect="1" noChangeArrowheads="1"/>
          </p:cNvPicPr>
          <p:nvPr/>
        </p:nvPicPr>
        <p:blipFill>
          <a:blip r:embed="rId7">
            <a:extLst>
              <a:ext uri="{28A0092B-C50C-407E-A947-70E740481C1C}">
                <a14:useLocalDpi xmlns:a14="http://schemas.microsoft.com/office/drawing/2010/main" val="0"/>
              </a:ext>
            </a:extLst>
          </a:blip>
          <a:srcRect t="9605"/>
          <a:stretch>
            <a:fillRect/>
          </a:stretch>
        </p:blipFill>
        <p:spPr bwMode="auto">
          <a:xfrm>
            <a:off x="6517000" y="-3699197"/>
            <a:ext cx="2762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1799"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7000" y="-3699197"/>
            <a:ext cx="25336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8" name="Picture 1044" descr="untitled15"/>
          <p:cNvPicPr>
            <a:picLocks noChangeAspect="1" noChangeArrowheads="1"/>
          </p:cNvPicPr>
          <p:nvPr/>
        </p:nvPicPr>
        <p:blipFill>
          <a:blip r:embed="rId9" cstate="print">
            <a:extLst>
              <a:ext uri="{28A0092B-C50C-407E-A947-70E740481C1C}">
                <a14:useLocalDpi xmlns:a14="http://schemas.microsoft.com/office/drawing/2010/main" val="0"/>
              </a:ext>
            </a:extLst>
          </a:blip>
          <a:srcRect t="4681"/>
          <a:stretch>
            <a:fillRect/>
          </a:stretch>
        </p:blipFill>
        <p:spPr bwMode="auto">
          <a:xfrm>
            <a:off x="6517000" y="-3699197"/>
            <a:ext cx="24098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7" name="Picture 53"/>
          <p:cNvPicPr>
            <a:picLocks noChangeAspect="1" noChangeArrowheads="1"/>
          </p:cNvPicPr>
          <p:nvPr/>
        </p:nvPicPr>
        <p:blipFill>
          <a:blip r:embed="rId10">
            <a:extLst>
              <a:ext uri="{28A0092B-C50C-407E-A947-70E740481C1C}">
                <a14:useLocalDpi xmlns:a14="http://schemas.microsoft.com/office/drawing/2010/main" val="0"/>
              </a:ext>
            </a:extLst>
          </a:blip>
          <a:srcRect l="36613" t="23389" r="35039" b="31792"/>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96" name="Picture 9"/>
          <p:cNvPicPr>
            <a:picLocks noChangeAspect="1" noChangeArrowheads="1"/>
          </p:cNvPicPr>
          <p:nvPr/>
        </p:nvPicPr>
        <p:blipFill>
          <a:blip r:embed="rId11">
            <a:extLst>
              <a:ext uri="{28A0092B-C50C-407E-A947-70E740481C1C}">
                <a14:useLocalDpi xmlns:a14="http://schemas.microsoft.com/office/drawing/2010/main" val="0"/>
              </a:ext>
            </a:extLst>
          </a:blip>
          <a:srcRect l="2190" t="1822" r="2190" b="1822"/>
          <a:stretch>
            <a:fillRect/>
          </a:stretch>
        </p:blipFill>
        <p:spPr bwMode="auto">
          <a:xfrm>
            <a:off x="6517000" y="-3699197"/>
            <a:ext cx="2438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795" name="Picture 107" descr="untitled16"/>
          <p:cNvPicPr>
            <a:picLocks noChangeAspect="1" noChangeArrowheads="1"/>
          </p:cNvPicPr>
          <p:nvPr/>
        </p:nvPicPr>
        <p:blipFill>
          <a:blip r:embed="rId12">
            <a:extLst>
              <a:ext uri="{28A0092B-C50C-407E-A947-70E740481C1C}">
                <a14:useLocalDpi xmlns:a14="http://schemas.microsoft.com/office/drawing/2010/main" val="0"/>
              </a:ext>
            </a:extLst>
          </a:blip>
          <a:srcRect t="5173"/>
          <a:stretch>
            <a:fillRect/>
          </a:stretch>
        </p:blipFill>
        <p:spPr bwMode="auto">
          <a:xfrm>
            <a:off x="6517000" y="-3699197"/>
            <a:ext cx="28670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1794" name="Picture 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7000" y="-3699197"/>
            <a:ext cx="25241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3" name="Picture 1032" descr="untitled17"/>
          <p:cNvPicPr>
            <a:picLocks noChangeAspect="1" noChangeArrowheads="1"/>
          </p:cNvPicPr>
          <p:nvPr/>
        </p:nvPicPr>
        <p:blipFill>
          <a:blip r:embed="rId14" cstate="print">
            <a:extLst>
              <a:ext uri="{28A0092B-C50C-407E-A947-70E740481C1C}">
                <a14:useLocalDpi xmlns:a14="http://schemas.microsoft.com/office/drawing/2010/main" val="0"/>
              </a:ext>
            </a:extLst>
          </a:blip>
          <a:srcRect t="6248"/>
          <a:stretch>
            <a:fillRect/>
          </a:stretch>
        </p:blipFill>
        <p:spPr bwMode="auto">
          <a:xfrm>
            <a:off x="6517000" y="-3699197"/>
            <a:ext cx="24384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2" name="Picture 13"/>
          <p:cNvPicPr>
            <a:picLocks noChangeAspect="1" noChangeArrowheads="1"/>
          </p:cNvPicPr>
          <p:nvPr/>
        </p:nvPicPr>
        <p:blipFill>
          <a:blip r:embed="rId15">
            <a:extLst>
              <a:ext uri="{28A0092B-C50C-407E-A947-70E740481C1C}">
                <a14:useLocalDpi xmlns:a14="http://schemas.microsoft.com/office/drawing/2010/main" val="0"/>
              </a:ext>
            </a:extLst>
          </a:blip>
          <a:srcRect l="33463" t="19185" r="37463" b="24788"/>
          <a:stretch>
            <a:fillRect/>
          </a:stretch>
        </p:blipFill>
        <p:spPr bwMode="auto">
          <a:xfrm>
            <a:off x="6517000" y="-3699197"/>
            <a:ext cx="25717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31791" name="Picture 1030" descr="untitled8"/>
          <p:cNvPicPr>
            <a:picLocks noChangeAspect="1" noChangeArrowheads="1"/>
          </p:cNvPicPr>
          <p:nvPr/>
        </p:nvPicPr>
        <p:blipFill>
          <a:blip r:embed="rId16">
            <a:extLst>
              <a:ext uri="{28A0092B-C50C-407E-A947-70E740481C1C}">
                <a14:useLocalDpi xmlns:a14="http://schemas.microsoft.com/office/drawing/2010/main" val="0"/>
              </a:ext>
            </a:extLst>
          </a:blip>
          <a:srcRect r="8641"/>
          <a:stretch>
            <a:fillRect/>
          </a:stretch>
        </p:blipFill>
        <p:spPr bwMode="auto">
          <a:xfrm>
            <a:off x="6517000" y="-3699197"/>
            <a:ext cx="24669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90" name="Picture 1031" descr="untitled18"/>
          <p:cNvPicPr>
            <a:picLocks noChangeAspect="1" noChangeArrowheads="1"/>
          </p:cNvPicPr>
          <p:nvPr/>
        </p:nvPicPr>
        <p:blipFill>
          <a:blip r:embed="rId17">
            <a:extLst>
              <a:ext uri="{28A0092B-C50C-407E-A947-70E740481C1C}">
                <a14:useLocalDpi xmlns:a14="http://schemas.microsoft.com/office/drawing/2010/main" val="0"/>
              </a:ext>
            </a:extLst>
          </a:blip>
          <a:srcRect t="6897" r="4556"/>
          <a:stretch>
            <a:fillRect/>
          </a:stretch>
        </p:blipFill>
        <p:spPr bwMode="auto">
          <a:xfrm>
            <a:off x="6517000" y="-3699197"/>
            <a:ext cx="26574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1789" name="Picture 4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7000" y="-3699197"/>
            <a:ext cx="24669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31788" name="Picture 6" descr="untitled21"/>
          <p:cNvPicPr>
            <a:picLocks noChangeAspect="1" noChangeArrowheads="1"/>
          </p:cNvPicPr>
          <p:nvPr/>
        </p:nvPicPr>
        <p:blipFill>
          <a:blip r:embed="rId19" cstate="print">
            <a:extLst>
              <a:ext uri="{28A0092B-C50C-407E-A947-70E740481C1C}">
                <a14:useLocalDpi xmlns:a14="http://schemas.microsoft.com/office/drawing/2010/main" val="0"/>
              </a:ext>
            </a:extLst>
          </a:blip>
          <a:srcRect t="4750"/>
          <a:stretch>
            <a:fillRect/>
          </a:stretch>
        </p:blipFill>
        <p:spPr bwMode="auto">
          <a:xfrm>
            <a:off x="6517000" y="-3699197"/>
            <a:ext cx="238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787" name="Picture 43"/>
          <p:cNvPicPr>
            <a:picLocks noChangeAspect="1" noChangeArrowheads="1"/>
          </p:cNvPicPr>
          <p:nvPr/>
        </p:nvPicPr>
        <p:blipFill>
          <a:blip r:embed="rId20">
            <a:extLst>
              <a:ext uri="{28A0092B-C50C-407E-A947-70E740481C1C}">
                <a14:useLocalDpi xmlns:a14="http://schemas.microsoft.com/office/drawing/2010/main" val="0"/>
              </a:ext>
            </a:extLst>
          </a:blip>
          <a:srcRect l="21458" t="26189" r="48618" b="17784"/>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86" name="Picture 21" descr="untitled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17000" y="-3699197"/>
            <a:ext cx="24384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1785" name="Picture 32" descr="untitled19"/>
          <p:cNvPicPr>
            <a:picLocks noChangeAspect="1" noChangeArrowheads="1"/>
          </p:cNvPicPr>
          <p:nvPr/>
        </p:nvPicPr>
        <p:blipFill>
          <a:blip r:embed="rId22">
            <a:extLst>
              <a:ext uri="{28A0092B-C50C-407E-A947-70E740481C1C}">
                <a14:useLocalDpi xmlns:a14="http://schemas.microsoft.com/office/drawing/2010/main" val="0"/>
              </a:ext>
            </a:extLst>
          </a:blip>
          <a:srcRect t="6281"/>
          <a:stretch>
            <a:fillRect/>
          </a:stretch>
        </p:blipFill>
        <p:spPr bwMode="auto">
          <a:xfrm>
            <a:off x="6517000" y="-3699197"/>
            <a:ext cx="27717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31784"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7000" y="-3699197"/>
            <a:ext cx="25336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783" name="Picture 1051" descr="untitled24"/>
          <p:cNvPicPr>
            <a:picLocks noChangeAspect="1" noChangeArrowheads="1"/>
          </p:cNvPicPr>
          <p:nvPr/>
        </p:nvPicPr>
        <p:blipFill>
          <a:blip r:embed="rId24" cstate="print">
            <a:extLst>
              <a:ext uri="{28A0092B-C50C-407E-A947-70E740481C1C}">
                <a14:useLocalDpi xmlns:a14="http://schemas.microsoft.com/office/drawing/2010/main" val="0"/>
              </a:ext>
            </a:extLst>
          </a:blip>
          <a:srcRect t="5251"/>
          <a:stretch>
            <a:fillRect/>
          </a:stretch>
        </p:blipFill>
        <p:spPr bwMode="auto">
          <a:xfrm>
            <a:off x="6517000" y="-3699197"/>
            <a:ext cx="24479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82" name="Picture 11"/>
          <p:cNvPicPr>
            <a:picLocks noChangeAspect="1" noChangeArrowheads="1"/>
          </p:cNvPicPr>
          <p:nvPr/>
        </p:nvPicPr>
        <p:blipFill>
          <a:blip r:embed="rId25">
            <a:extLst>
              <a:ext uri="{28A0092B-C50C-407E-A947-70E740481C1C}">
                <a14:useLocalDpi xmlns:a14="http://schemas.microsoft.com/office/drawing/2010/main" val="0"/>
              </a:ext>
            </a:extLst>
          </a:blip>
          <a:srcRect l="27951" t="33192" r="47192" b="20586"/>
          <a:stretch>
            <a:fillRect/>
          </a:stretch>
        </p:blipFill>
        <p:spPr bwMode="auto">
          <a:xfrm>
            <a:off x="6517000" y="-3699197"/>
            <a:ext cx="2476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1781" name="Picture 1052" descr="untitled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17000" y="-3699197"/>
            <a:ext cx="2447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1780" name="Picture 24"/>
          <p:cNvPicPr>
            <a:picLocks noChangeAspect="1" noChangeArrowheads="1"/>
          </p:cNvPicPr>
          <p:nvPr/>
        </p:nvPicPr>
        <p:blipFill>
          <a:blip r:embed="rId27">
            <a:extLst>
              <a:ext uri="{28A0092B-C50C-407E-A947-70E740481C1C}">
                <a14:useLocalDpi xmlns:a14="http://schemas.microsoft.com/office/drawing/2010/main" val="0"/>
              </a:ext>
            </a:extLst>
          </a:blip>
          <a:srcRect l="197" t="5351" r="-197" b="-32"/>
          <a:stretch>
            <a:fillRect/>
          </a:stretch>
        </p:blipFill>
        <p:spPr bwMode="auto">
          <a:xfrm>
            <a:off x="6517000" y="-3699197"/>
            <a:ext cx="27336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1779" name="Picture 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517000" y="-3699197"/>
            <a:ext cx="250507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8" name="Picture 1061" descr="untitled28"/>
          <p:cNvPicPr>
            <a:picLocks noChangeAspect="1" noChangeArrowheads="1"/>
          </p:cNvPicPr>
          <p:nvPr/>
        </p:nvPicPr>
        <p:blipFill>
          <a:blip r:embed="rId29" cstate="print">
            <a:extLst>
              <a:ext uri="{28A0092B-C50C-407E-A947-70E740481C1C}">
                <a14:useLocalDpi xmlns:a14="http://schemas.microsoft.com/office/drawing/2010/main" val="0"/>
              </a:ext>
            </a:extLst>
          </a:blip>
          <a:srcRect t="5499"/>
          <a:stretch>
            <a:fillRect/>
          </a:stretch>
        </p:blipFill>
        <p:spPr bwMode="auto">
          <a:xfrm>
            <a:off x="6517000" y="-3699197"/>
            <a:ext cx="24098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7" name="Picture 5"/>
          <p:cNvPicPr>
            <a:picLocks noChangeAspect="1" noChangeArrowheads="1"/>
          </p:cNvPicPr>
          <p:nvPr/>
        </p:nvPicPr>
        <p:blipFill>
          <a:blip r:embed="rId30">
            <a:extLst>
              <a:ext uri="{28A0092B-C50C-407E-A947-70E740481C1C}">
                <a14:useLocalDpi xmlns:a14="http://schemas.microsoft.com/office/drawing/2010/main" val="0"/>
              </a:ext>
            </a:extLst>
          </a:blip>
          <a:srcRect l="19289" t="24788" r="50000" b="17784"/>
          <a:stretch>
            <a:fillRect/>
          </a:stretch>
        </p:blipFill>
        <p:spPr bwMode="auto">
          <a:xfrm>
            <a:off x="6517000" y="-3699197"/>
            <a:ext cx="24860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76" name="Picture 1063" descr="untitled29"/>
          <p:cNvPicPr>
            <a:picLocks noChangeAspect="1" noChangeArrowheads="1"/>
          </p:cNvPicPr>
          <p:nvPr/>
        </p:nvPicPr>
        <p:blipFill>
          <a:blip r:embed="rId31" cstate="print">
            <a:extLst>
              <a:ext uri="{28A0092B-C50C-407E-A947-70E740481C1C}">
                <a14:useLocalDpi xmlns:a14="http://schemas.microsoft.com/office/drawing/2010/main" val="0"/>
              </a:ext>
            </a:extLst>
          </a:blip>
          <a:srcRect r="12236"/>
          <a:stretch>
            <a:fillRect/>
          </a:stretch>
        </p:blipFill>
        <p:spPr bwMode="auto">
          <a:xfrm>
            <a:off x="6517000" y="-3699197"/>
            <a:ext cx="24288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75" name="Picture 1062" descr="untitled30"/>
          <p:cNvPicPr>
            <a:picLocks noChangeAspect="1" noChangeArrowheads="1"/>
          </p:cNvPicPr>
          <p:nvPr/>
        </p:nvPicPr>
        <p:blipFill>
          <a:blip r:embed="rId32">
            <a:extLst>
              <a:ext uri="{28A0092B-C50C-407E-A947-70E740481C1C}">
                <a14:useLocalDpi xmlns:a14="http://schemas.microsoft.com/office/drawing/2010/main" val="0"/>
              </a:ext>
            </a:extLst>
          </a:blip>
          <a:srcRect t="4774" r="8443"/>
          <a:stretch>
            <a:fillRect/>
          </a:stretch>
        </p:blipFill>
        <p:spPr bwMode="auto">
          <a:xfrm>
            <a:off x="6517000" y="-3699197"/>
            <a:ext cx="26955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p:nvPr/>
        </p:nvPicPr>
        <p:blipFill>
          <a:blip r:embed="rId33" cstate="print">
            <a:extLst>
              <a:ext uri="{28A0092B-C50C-407E-A947-70E740481C1C}">
                <a14:useLocalDpi xmlns:a14="http://schemas.microsoft.com/office/drawing/2010/main" val="0"/>
              </a:ext>
            </a:extLst>
          </a:blip>
          <a:stretch>
            <a:fillRect/>
          </a:stretch>
        </p:blipFill>
        <p:spPr>
          <a:xfrm>
            <a:off x="770228" y="1380956"/>
            <a:ext cx="2357000" cy="1742866"/>
          </a:xfrm>
          <a:prstGeom prst="rect">
            <a:avLst/>
          </a:prstGeom>
        </p:spPr>
      </p:pic>
      <p:pic>
        <p:nvPicPr>
          <p:cNvPr id="40" name="Picture 39" descr="C:\Users\dell\Desktop\ROP\channel img\final results\954\untitled24.png"/>
          <p:cNvPicPr/>
          <p:nvPr/>
        </p:nvPicPr>
        <p:blipFill rotWithShape="1">
          <a:blip r:embed="rId24" cstate="print">
            <a:extLst>
              <a:ext uri="{28A0092B-C50C-407E-A947-70E740481C1C}">
                <a14:useLocalDpi xmlns:a14="http://schemas.microsoft.com/office/drawing/2010/main" val="0"/>
              </a:ext>
            </a:extLst>
          </a:blip>
          <a:srcRect t="5250"/>
          <a:stretch/>
        </p:blipFill>
        <p:spPr bwMode="auto">
          <a:xfrm>
            <a:off x="3447948" y="1380956"/>
            <a:ext cx="2273117" cy="1742866"/>
          </a:xfrm>
          <a:prstGeom prst="rect">
            <a:avLst/>
          </a:prstGeom>
          <a:noFill/>
          <a:ln>
            <a:noFill/>
          </a:ln>
          <a:extLst>
            <a:ext uri="{53640926-AAD7-44D8-BBD7-CCE9431645EC}">
              <a14:shadowObscured xmlns:a14="http://schemas.microsoft.com/office/drawing/2010/main"/>
            </a:ext>
          </a:extLst>
        </p:spPr>
      </p:pic>
      <p:pic>
        <p:nvPicPr>
          <p:cNvPr id="41" name="Picture 40"/>
          <p:cNvPicPr/>
          <p:nvPr/>
        </p:nvPicPr>
        <p:blipFill rotWithShape="1">
          <a:blip r:embed="rId25"/>
          <a:srcRect l="27951" t="33192" r="47193" b="20586"/>
          <a:stretch/>
        </p:blipFill>
        <p:spPr>
          <a:xfrm>
            <a:off x="6012160" y="1380955"/>
            <a:ext cx="2232248" cy="1740023"/>
          </a:xfrm>
          <a:prstGeom prst="rect">
            <a:avLst/>
          </a:prstGeom>
        </p:spPr>
      </p:pic>
      <p:pic>
        <p:nvPicPr>
          <p:cNvPr id="42" name="Picture 41" descr="C:\Users\dell\Desktop\ROP\channel img\final results\954\untitled26.png"/>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110637" y="3432598"/>
            <a:ext cx="2316705" cy="1937831"/>
          </a:xfrm>
          <a:prstGeom prst="rect">
            <a:avLst/>
          </a:prstGeom>
          <a:noFill/>
          <a:ln>
            <a:noFill/>
          </a:ln>
        </p:spPr>
      </p:pic>
      <p:pic>
        <p:nvPicPr>
          <p:cNvPr id="43" name="Picture 42"/>
          <p:cNvPicPr/>
          <p:nvPr/>
        </p:nvPicPr>
        <p:blipFill rotWithShape="1">
          <a:blip r:embed="rId27" cstate="print">
            <a:extLst>
              <a:ext uri="{28A0092B-C50C-407E-A947-70E740481C1C}">
                <a14:useLocalDpi xmlns:a14="http://schemas.microsoft.com/office/drawing/2010/main" val="0"/>
              </a:ext>
            </a:extLst>
          </a:blip>
          <a:srcRect l="197" t="5351" r="-197" b="-32"/>
          <a:stretch/>
        </p:blipFill>
        <p:spPr bwMode="auto">
          <a:xfrm>
            <a:off x="4734775" y="3450672"/>
            <a:ext cx="2287551" cy="1922544"/>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043608" y="5570076"/>
            <a:ext cx="7344816"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27. </a:t>
            </a:r>
            <a:r>
              <a:rPr lang="en-US" sz="1400" kern="100" dirty="0">
                <a:latin typeface="Times New Roman" panose="02020603050405020304" pitchFamily="18" charset="0"/>
                <a:ea typeface="PMingLiU"/>
              </a:rPr>
              <a:t>(a) Input image6 (b) clean vessel image (c) vessel segmented image with vessel labelled (d) length of vessel segments using geodesic distance transform. (e) Tortuosity of vessel segments.</a:t>
            </a:r>
            <a:endParaRPr lang="en-IN" sz="1400" dirty="0"/>
          </a:p>
        </p:txBody>
      </p:sp>
      <p:sp>
        <p:nvSpPr>
          <p:cNvPr id="45" name="Rectangle 44"/>
          <p:cNvSpPr/>
          <p:nvPr/>
        </p:nvSpPr>
        <p:spPr>
          <a:xfrm>
            <a:off x="1763688" y="3068960"/>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46" name="Rectangle 45"/>
          <p:cNvSpPr/>
          <p:nvPr/>
        </p:nvSpPr>
        <p:spPr>
          <a:xfrm>
            <a:off x="4424536" y="306896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47" name="Rectangle 46"/>
          <p:cNvSpPr/>
          <p:nvPr/>
        </p:nvSpPr>
        <p:spPr>
          <a:xfrm>
            <a:off x="7022326" y="3068960"/>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53" name="Rectangle 52"/>
          <p:cNvSpPr/>
          <p:nvPr/>
        </p:nvSpPr>
        <p:spPr>
          <a:xfrm>
            <a:off x="3187598" y="5353471"/>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54" name="Rectangle 53"/>
          <p:cNvSpPr/>
          <p:nvPr/>
        </p:nvSpPr>
        <p:spPr>
          <a:xfrm>
            <a:off x="5813617" y="5353471"/>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(e)</a:t>
            </a:r>
            <a:endParaRPr lang="en-IN" sz="1400" dirty="0"/>
          </a:p>
        </p:txBody>
      </p:sp>
      <p:sp>
        <p:nvSpPr>
          <p:cNvPr id="56" name="Rectangle 55"/>
          <p:cNvSpPr/>
          <p:nvPr/>
        </p:nvSpPr>
        <p:spPr>
          <a:xfrm>
            <a:off x="251520" y="301367"/>
            <a:ext cx="8352928"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Vessel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6 Stage 2</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54180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41</a:t>
            </a:fld>
            <a:endParaRPr lang="zh-TW" altLang="en-US" dirty="0"/>
          </a:p>
        </p:txBody>
      </p:sp>
      <p:sp>
        <p:nvSpPr>
          <p:cNvPr id="12" name="Rectangle 11"/>
          <p:cNvSpPr/>
          <p:nvPr/>
        </p:nvSpPr>
        <p:spPr>
          <a:xfrm>
            <a:off x="2142089" y="1268760"/>
            <a:ext cx="5328592"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19.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one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image6.</a:t>
            </a:r>
            <a:endParaRPr lang="en-IN" sz="1400" dirty="0">
              <a:latin typeface="Times New Roman" panose="02020603050405020304" pitchFamily="18" charset="0"/>
              <a:cs typeface="Times New Roman" panose="02020603050405020304" pitchFamily="18" charset="0"/>
            </a:endParaRPr>
          </a:p>
        </p:txBody>
      </p:sp>
      <p:sp>
        <p:nvSpPr>
          <p:cNvPr id="13" name="Rectangle 12"/>
          <p:cNvSpPr/>
          <p:nvPr/>
        </p:nvSpPr>
        <p:spPr>
          <a:xfrm>
            <a:off x="2101244" y="2748483"/>
            <a:ext cx="5112568"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20.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two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image6.</a:t>
            </a:r>
            <a:endParaRPr lang="en-IN" sz="1400" dirty="0">
              <a:latin typeface="Times New Roman" panose="02020603050405020304" pitchFamily="18" charset="0"/>
              <a:cs typeface="Times New Roman" panose="02020603050405020304" pitchFamily="18" charset="0"/>
            </a:endParaRPr>
          </a:p>
        </p:txBody>
      </p:sp>
      <p:sp>
        <p:nvSpPr>
          <p:cNvPr id="14" name="Rectangle 13"/>
          <p:cNvSpPr/>
          <p:nvPr/>
        </p:nvSpPr>
        <p:spPr>
          <a:xfrm>
            <a:off x="2070081" y="3539934"/>
            <a:ext cx="5112568"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21.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three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image6.</a:t>
            </a:r>
            <a:endParaRPr lang="en-IN" sz="1400" dirty="0">
              <a:latin typeface="Times New Roman" panose="02020603050405020304" pitchFamily="18" charset="0"/>
              <a:cs typeface="Times New Roman" panose="02020603050405020304" pitchFamily="18" charset="0"/>
            </a:endParaRPr>
          </a:p>
        </p:txBody>
      </p:sp>
      <p:sp>
        <p:nvSpPr>
          <p:cNvPr id="15" name="Rectangle 14"/>
          <p:cNvSpPr/>
          <p:nvPr/>
        </p:nvSpPr>
        <p:spPr>
          <a:xfrm>
            <a:off x="2035688" y="4849415"/>
            <a:ext cx="5112568"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22. </a:t>
            </a:r>
            <a:r>
              <a:rPr lang="en-US" sz="1400" kern="100" dirty="0">
                <a:latin typeface="Times New Roman" panose="02020603050405020304" pitchFamily="18" charset="0"/>
                <a:ea typeface="PMingLiU"/>
                <a:cs typeface="Times New Roman" panose="02020603050405020304" pitchFamily="18" charset="0"/>
              </a:rPr>
              <a:t>Represents the length and width of vessel four for </a:t>
            </a:r>
            <a:r>
              <a:rPr lang="en-US" sz="1400" kern="100" dirty="0" smtClean="0">
                <a:latin typeface="Times New Roman" panose="02020603050405020304" pitchFamily="18" charset="0"/>
                <a:ea typeface="PMingLiU"/>
                <a:cs typeface="Times New Roman" panose="02020603050405020304" pitchFamily="18" charset="0"/>
              </a:rPr>
              <a:t>image6.</a:t>
            </a:r>
            <a:endParaRPr lang="en-IN" sz="1400" dirty="0">
              <a:latin typeface="Times New Roman" panose="02020603050405020304" pitchFamily="18" charset="0"/>
              <a:cs typeface="Times New Roman" panose="02020603050405020304" pitchFamily="18" charset="0"/>
            </a:endParaRPr>
          </a:p>
        </p:txBody>
      </p:sp>
      <p:sp>
        <p:nvSpPr>
          <p:cNvPr id="16" name="Rectangle 15"/>
          <p:cNvSpPr/>
          <p:nvPr/>
        </p:nvSpPr>
        <p:spPr>
          <a:xfrm>
            <a:off x="0" y="301367"/>
            <a:ext cx="9144000"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Length and Width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6 Stage 2</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528823766"/>
              </p:ext>
            </p:extLst>
          </p:nvPr>
        </p:nvGraphicFramePr>
        <p:xfrm>
          <a:off x="1926065" y="1611640"/>
          <a:ext cx="5318911" cy="1097280"/>
        </p:xfrm>
        <a:graphic>
          <a:graphicData uri="http://schemas.openxmlformats.org/drawingml/2006/table">
            <a:tbl>
              <a:tblPr firstRow="1" firstCol="1" bandRow="1">
                <a:tableStyleId>{B301B821-A1FF-4177-AEE7-76D212191A09}</a:tableStyleId>
              </a:tblPr>
              <a:tblGrid>
                <a:gridCol w="1401596"/>
                <a:gridCol w="1401596"/>
                <a:gridCol w="1381651"/>
                <a:gridCol w="1134068"/>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Width (Pixels)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3">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22.83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V9</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111.52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14.87</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3.80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149.20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3.60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938464949"/>
              </p:ext>
            </p:extLst>
          </p:nvPr>
        </p:nvGraphicFramePr>
        <p:xfrm>
          <a:off x="1907704" y="3104640"/>
          <a:ext cx="5337272" cy="396368"/>
        </p:xfrm>
        <a:graphic>
          <a:graphicData uri="http://schemas.openxmlformats.org/drawingml/2006/table">
            <a:tbl>
              <a:tblPr firstRow="1" firstCol="1" bandRow="1">
                <a:tableStyleId>{B301B821-A1FF-4177-AEE7-76D212191A09}</a:tableStyleId>
              </a:tblPr>
              <a:tblGrid>
                <a:gridCol w="1411654"/>
                <a:gridCol w="1403777"/>
                <a:gridCol w="1299932"/>
                <a:gridCol w="1221909"/>
              </a:tblGrid>
              <a:tr h="198184">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Segment</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198184">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128.08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3.50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5140152"/>
              </p:ext>
            </p:extLst>
          </p:nvPr>
        </p:nvGraphicFramePr>
        <p:xfrm>
          <a:off x="1926065" y="3882752"/>
          <a:ext cx="5318911" cy="914400"/>
        </p:xfrm>
        <a:graphic>
          <a:graphicData uri="http://schemas.openxmlformats.org/drawingml/2006/table">
            <a:tbl>
              <a:tblPr firstRow="1" firstCol="1" bandRow="1">
                <a:tableStyleId>{B301B821-A1FF-4177-AEE7-76D212191A09}</a:tableStyleId>
              </a:tblPr>
              <a:tblGrid>
                <a:gridCol w="1401596"/>
                <a:gridCol w="1401596"/>
                <a:gridCol w="1381651"/>
                <a:gridCol w="1134068"/>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2">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22.36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3.10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117.90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268.34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3.30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4079900"/>
              </p:ext>
            </p:extLst>
          </p:nvPr>
        </p:nvGraphicFramePr>
        <p:xfrm>
          <a:off x="1933487" y="5157192"/>
          <a:ext cx="5318911" cy="1097280"/>
        </p:xfrm>
        <a:graphic>
          <a:graphicData uri="http://schemas.openxmlformats.org/drawingml/2006/table">
            <a:tbl>
              <a:tblPr firstRow="1" firstCol="1" bandRow="1">
                <a:tableStyleId>{B301B821-A1FF-4177-AEE7-76D212191A09}</a:tableStyleId>
              </a:tblPr>
              <a:tblGrid>
                <a:gridCol w="1401596"/>
                <a:gridCol w="1401596"/>
                <a:gridCol w="1381651"/>
                <a:gridCol w="1134068"/>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rowSpan="3">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4</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23.32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106.25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3.60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61.03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190.60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3.63</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1614332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04"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7000" y="-3699197"/>
            <a:ext cx="25431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803" name="Picture 1039" descr="untitled14"/>
          <p:cNvPicPr>
            <a:picLocks noChangeAspect="1" noChangeArrowheads="1"/>
          </p:cNvPicPr>
          <p:nvPr/>
        </p:nvPicPr>
        <p:blipFill>
          <a:blip r:embed="rId4">
            <a:extLst>
              <a:ext uri="{28A0092B-C50C-407E-A947-70E740481C1C}">
                <a14:useLocalDpi xmlns:a14="http://schemas.microsoft.com/office/drawing/2010/main" val="0"/>
              </a:ext>
            </a:extLst>
          </a:blip>
          <a:srcRect t="5107"/>
          <a:stretch>
            <a:fillRect/>
          </a:stretch>
        </p:blipFill>
        <p:spPr bwMode="auto">
          <a:xfrm>
            <a:off x="6517000" y="-3699197"/>
            <a:ext cx="24955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802" name="Picture 58"/>
          <p:cNvPicPr>
            <a:picLocks noChangeAspect="1" noChangeArrowheads="1"/>
          </p:cNvPicPr>
          <p:nvPr/>
        </p:nvPicPr>
        <p:blipFill>
          <a:blip r:embed="rId5">
            <a:extLst>
              <a:ext uri="{28A0092B-C50C-407E-A947-70E740481C1C}">
                <a14:useLocalDpi xmlns:a14="http://schemas.microsoft.com/office/drawing/2010/main" val="0"/>
              </a:ext>
            </a:extLst>
          </a:blip>
          <a:srcRect l="36237" t="18747" r="36098" b="34444"/>
          <a:stretch>
            <a:fillRect/>
          </a:stretch>
        </p:blipFill>
        <p:spPr bwMode="auto">
          <a:xfrm>
            <a:off x="6517000" y="-3699197"/>
            <a:ext cx="25717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1801"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l="1392" t="2803" r="1392" b="1373"/>
          <a:stretch>
            <a:fillRect/>
          </a:stretch>
        </p:blipFill>
        <p:spPr bwMode="auto">
          <a:xfrm>
            <a:off x="6517000" y="-3699197"/>
            <a:ext cx="25336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1800" name="Picture 1042" descr="untitled7"/>
          <p:cNvPicPr>
            <a:picLocks noChangeAspect="1" noChangeArrowheads="1"/>
          </p:cNvPicPr>
          <p:nvPr/>
        </p:nvPicPr>
        <p:blipFill>
          <a:blip r:embed="rId7">
            <a:extLst>
              <a:ext uri="{28A0092B-C50C-407E-A947-70E740481C1C}">
                <a14:useLocalDpi xmlns:a14="http://schemas.microsoft.com/office/drawing/2010/main" val="0"/>
              </a:ext>
            </a:extLst>
          </a:blip>
          <a:srcRect t="9605"/>
          <a:stretch>
            <a:fillRect/>
          </a:stretch>
        </p:blipFill>
        <p:spPr bwMode="auto">
          <a:xfrm>
            <a:off x="6517000" y="-3699197"/>
            <a:ext cx="2762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1799"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7000" y="-3699197"/>
            <a:ext cx="25336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8" name="Picture 1044" descr="untitled15"/>
          <p:cNvPicPr>
            <a:picLocks noChangeAspect="1" noChangeArrowheads="1"/>
          </p:cNvPicPr>
          <p:nvPr/>
        </p:nvPicPr>
        <p:blipFill>
          <a:blip r:embed="rId9" cstate="print">
            <a:extLst>
              <a:ext uri="{28A0092B-C50C-407E-A947-70E740481C1C}">
                <a14:useLocalDpi xmlns:a14="http://schemas.microsoft.com/office/drawing/2010/main" val="0"/>
              </a:ext>
            </a:extLst>
          </a:blip>
          <a:srcRect t="4681"/>
          <a:stretch>
            <a:fillRect/>
          </a:stretch>
        </p:blipFill>
        <p:spPr bwMode="auto">
          <a:xfrm>
            <a:off x="6517000" y="-3699197"/>
            <a:ext cx="24098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7" name="Picture 53"/>
          <p:cNvPicPr>
            <a:picLocks noChangeAspect="1" noChangeArrowheads="1"/>
          </p:cNvPicPr>
          <p:nvPr/>
        </p:nvPicPr>
        <p:blipFill>
          <a:blip r:embed="rId10">
            <a:extLst>
              <a:ext uri="{28A0092B-C50C-407E-A947-70E740481C1C}">
                <a14:useLocalDpi xmlns:a14="http://schemas.microsoft.com/office/drawing/2010/main" val="0"/>
              </a:ext>
            </a:extLst>
          </a:blip>
          <a:srcRect l="36613" t="23389" r="35039" b="31792"/>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96" name="Picture 9"/>
          <p:cNvPicPr>
            <a:picLocks noChangeAspect="1" noChangeArrowheads="1"/>
          </p:cNvPicPr>
          <p:nvPr/>
        </p:nvPicPr>
        <p:blipFill>
          <a:blip r:embed="rId11">
            <a:extLst>
              <a:ext uri="{28A0092B-C50C-407E-A947-70E740481C1C}">
                <a14:useLocalDpi xmlns:a14="http://schemas.microsoft.com/office/drawing/2010/main" val="0"/>
              </a:ext>
            </a:extLst>
          </a:blip>
          <a:srcRect l="2190" t="1822" r="2190" b="1822"/>
          <a:stretch>
            <a:fillRect/>
          </a:stretch>
        </p:blipFill>
        <p:spPr bwMode="auto">
          <a:xfrm>
            <a:off x="6517000" y="-3699197"/>
            <a:ext cx="2438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795" name="Picture 107" descr="untitled16"/>
          <p:cNvPicPr>
            <a:picLocks noChangeAspect="1" noChangeArrowheads="1"/>
          </p:cNvPicPr>
          <p:nvPr/>
        </p:nvPicPr>
        <p:blipFill>
          <a:blip r:embed="rId12">
            <a:extLst>
              <a:ext uri="{28A0092B-C50C-407E-A947-70E740481C1C}">
                <a14:useLocalDpi xmlns:a14="http://schemas.microsoft.com/office/drawing/2010/main" val="0"/>
              </a:ext>
            </a:extLst>
          </a:blip>
          <a:srcRect t="5173"/>
          <a:stretch>
            <a:fillRect/>
          </a:stretch>
        </p:blipFill>
        <p:spPr bwMode="auto">
          <a:xfrm>
            <a:off x="6517000" y="-3699197"/>
            <a:ext cx="28670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1794" name="Picture 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7000" y="-3699197"/>
            <a:ext cx="25241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3" name="Picture 1032" descr="untitled17"/>
          <p:cNvPicPr>
            <a:picLocks noChangeAspect="1" noChangeArrowheads="1"/>
          </p:cNvPicPr>
          <p:nvPr/>
        </p:nvPicPr>
        <p:blipFill>
          <a:blip r:embed="rId14" cstate="print">
            <a:extLst>
              <a:ext uri="{28A0092B-C50C-407E-A947-70E740481C1C}">
                <a14:useLocalDpi xmlns:a14="http://schemas.microsoft.com/office/drawing/2010/main" val="0"/>
              </a:ext>
            </a:extLst>
          </a:blip>
          <a:srcRect t="6248"/>
          <a:stretch>
            <a:fillRect/>
          </a:stretch>
        </p:blipFill>
        <p:spPr bwMode="auto">
          <a:xfrm>
            <a:off x="6517000" y="-3699197"/>
            <a:ext cx="24384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2" name="Picture 13"/>
          <p:cNvPicPr>
            <a:picLocks noChangeAspect="1" noChangeArrowheads="1"/>
          </p:cNvPicPr>
          <p:nvPr/>
        </p:nvPicPr>
        <p:blipFill>
          <a:blip r:embed="rId15">
            <a:extLst>
              <a:ext uri="{28A0092B-C50C-407E-A947-70E740481C1C}">
                <a14:useLocalDpi xmlns:a14="http://schemas.microsoft.com/office/drawing/2010/main" val="0"/>
              </a:ext>
            </a:extLst>
          </a:blip>
          <a:srcRect l="33463" t="19185" r="37463" b="24788"/>
          <a:stretch>
            <a:fillRect/>
          </a:stretch>
        </p:blipFill>
        <p:spPr bwMode="auto">
          <a:xfrm>
            <a:off x="6517000" y="-3699197"/>
            <a:ext cx="25717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31791" name="Picture 1030" descr="untitled8"/>
          <p:cNvPicPr>
            <a:picLocks noChangeAspect="1" noChangeArrowheads="1"/>
          </p:cNvPicPr>
          <p:nvPr/>
        </p:nvPicPr>
        <p:blipFill>
          <a:blip r:embed="rId16">
            <a:extLst>
              <a:ext uri="{28A0092B-C50C-407E-A947-70E740481C1C}">
                <a14:useLocalDpi xmlns:a14="http://schemas.microsoft.com/office/drawing/2010/main" val="0"/>
              </a:ext>
            </a:extLst>
          </a:blip>
          <a:srcRect r="8641"/>
          <a:stretch>
            <a:fillRect/>
          </a:stretch>
        </p:blipFill>
        <p:spPr bwMode="auto">
          <a:xfrm>
            <a:off x="6517000" y="-3699197"/>
            <a:ext cx="24669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90" name="Picture 1031" descr="untitled18"/>
          <p:cNvPicPr>
            <a:picLocks noChangeAspect="1" noChangeArrowheads="1"/>
          </p:cNvPicPr>
          <p:nvPr/>
        </p:nvPicPr>
        <p:blipFill>
          <a:blip r:embed="rId17">
            <a:extLst>
              <a:ext uri="{28A0092B-C50C-407E-A947-70E740481C1C}">
                <a14:useLocalDpi xmlns:a14="http://schemas.microsoft.com/office/drawing/2010/main" val="0"/>
              </a:ext>
            </a:extLst>
          </a:blip>
          <a:srcRect t="6897" r="4556"/>
          <a:stretch>
            <a:fillRect/>
          </a:stretch>
        </p:blipFill>
        <p:spPr bwMode="auto">
          <a:xfrm>
            <a:off x="6517000" y="-3699197"/>
            <a:ext cx="26574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1789" name="Picture 4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7000" y="-3699197"/>
            <a:ext cx="24669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31788" name="Picture 6" descr="untitled21"/>
          <p:cNvPicPr>
            <a:picLocks noChangeAspect="1" noChangeArrowheads="1"/>
          </p:cNvPicPr>
          <p:nvPr/>
        </p:nvPicPr>
        <p:blipFill>
          <a:blip r:embed="rId19" cstate="print">
            <a:extLst>
              <a:ext uri="{28A0092B-C50C-407E-A947-70E740481C1C}">
                <a14:useLocalDpi xmlns:a14="http://schemas.microsoft.com/office/drawing/2010/main" val="0"/>
              </a:ext>
            </a:extLst>
          </a:blip>
          <a:srcRect t="4750"/>
          <a:stretch>
            <a:fillRect/>
          </a:stretch>
        </p:blipFill>
        <p:spPr bwMode="auto">
          <a:xfrm>
            <a:off x="6517000" y="-3699197"/>
            <a:ext cx="238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787" name="Picture 43"/>
          <p:cNvPicPr>
            <a:picLocks noChangeAspect="1" noChangeArrowheads="1"/>
          </p:cNvPicPr>
          <p:nvPr/>
        </p:nvPicPr>
        <p:blipFill>
          <a:blip r:embed="rId20">
            <a:extLst>
              <a:ext uri="{28A0092B-C50C-407E-A947-70E740481C1C}">
                <a14:useLocalDpi xmlns:a14="http://schemas.microsoft.com/office/drawing/2010/main" val="0"/>
              </a:ext>
            </a:extLst>
          </a:blip>
          <a:srcRect l="21458" t="26189" r="48618" b="17784"/>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86" name="Picture 21" descr="untitled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17000" y="-3699197"/>
            <a:ext cx="24384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1785" name="Picture 32" descr="untitled19"/>
          <p:cNvPicPr>
            <a:picLocks noChangeAspect="1" noChangeArrowheads="1"/>
          </p:cNvPicPr>
          <p:nvPr/>
        </p:nvPicPr>
        <p:blipFill>
          <a:blip r:embed="rId22">
            <a:extLst>
              <a:ext uri="{28A0092B-C50C-407E-A947-70E740481C1C}">
                <a14:useLocalDpi xmlns:a14="http://schemas.microsoft.com/office/drawing/2010/main" val="0"/>
              </a:ext>
            </a:extLst>
          </a:blip>
          <a:srcRect t="6281"/>
          <a:stretch>
            <a:fillRect/>
          </a:stretch>
        </p:blipFill>
        <p:spPr bwMode="auto">
          <a:xfrm>
            <a:off x="6517000" y="-3699197"/>
            <a:ext cx="27717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31784"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7000" y="-3699197"/>
            <a:ext cx="25336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783" name="Picture 1051" descr="untitled24"/>
          <p:cNvPicPr>
            <a:picLocks noChangeAspect="1" noChangeArrowheads="1"/>
          </p:cNvPicPr>
          <p:nvPr/>
        </p:nvPicPr>
        <p:blipFill>
          <a:blip r:embed="rId24" cstate="print">
            <a:extLst>
              <a:ext uri="{28A0092B-C50C-407E-A947-70E740481C1C}">
                <a14:useLocalDpi xmlns:a14="http://schemas.microsoft.com/office/drawing/2010/main" val="0"/>
              </a:ext>
            </a:extLst>
          </a:blip>
          <a:srcRect t="5251"/>
          <a:stretch>
            <a:fillRect/>
          </a:stretch>
        </p:blipFill>
        <p:spPr bwMode="auto">
          <a:xfrm>
            <a:off x="6517000" y="-3699197"/>
            <a:ext cx="24479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82" name="Picture 11"/>
          <p:cNvPicPr>
            <a:picLocks noChangeAspect="1" noChangeArrowheads="1"/>
          </p:cNvPicPr>
          <p:nvPr/>
        </p:nvPicPr>
        <p:blipFill>
          <a:blip r:embed="rId25">
            <a:extLst>
              <a:ext uri="{28A0092B-C50C-407E-A947-70E740481C1C}">
                <a14:useLocalDpi xmlns:a14="http://schemas.microsoft.com/office/drawing/2010/main" val="0"/>
              </a:ext>
            </a:extLst>
          </a:blip>
          <a:srcRect l="27951" t="33192" r="47192" b="20586"/>
          <a:stretch>
            <a:fillRect/>
          </a:stretch>
        </p:blipFill>
        <p:spPr bwMode="auto">
          <a:xfrm>
            <a:off x="6517000" y="-3699197"/>
            <a:ext cx="2476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1781" name="Picture 1052" descr="untitled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17000" y="-3699197"/>
            <a:ext cx="2447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1780" name="Picture 24"/>
          <p:cNvPicPr>
            <a:picLocks noChangeAspect="1" noChangeArrowheads="1"/>
          </p:cNvPicPr>
          <p:nvPr/>
        </p:nvPicPr>
        <p:blipFill>
          <a:blip r:embed="rId27">
            <a:extLst>
              <a:ext uri="{28A0092B-C50C-407E-A947-70E740481C1C}">
                <a14:useLocalDpi xmlns:a14="http://schemas.microsoft.com/office/drawing/2010/main" val="0"/>
              </a:ext>
            </a:extLst>
          </a:blip>
          <a:srcRect l="197" t="5351" r="-197" b="-32"/>
          <a:stretch>
            <a:fillRect/>
          </a:stretch>
        </p:blipFill>
        <p:spPr bwMode="auto">
          <a:xfrm>
            <a:off x="6517000" y="-3699197"/>
            <a:ext cx="27336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1779" name="Picture 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517000" y="-3699197"/>
            <a:ext cx="250507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8" name="Picture 1061" descr="untitled28"/>
          <p:cNvPicPr>
            <a:picLocks noChangeAspect="1" noChangeArrowheads="1"/>
          </p:cNvPicPr>
          <p:nvPr/>
        </p:nvPicPr>
        <p:blipFill>
          <a:blip r:embed="rId29" cstate="print">
            <a:extLst>
              <a:ext uri="{28A0092B-C50C-407E-A947-70E740481C1C}">
                <a14:useLocalDpi xmlns:a14="http://schemas.microsoft.com/office/drawing/2010/main" val="0"/>
              </a:ext>
            </a:extLst>
          </a:blip>
          <a:srcRect t="5499"/>
          <a:stretch>
            <a:fillRect/>
          </a:stretch>
        </p:blipFill>
        <p:spPr bwMode="auto">
          <a:xfrm>
            <a:off x="6517000" y="-3699197"/>
            <a:ext cx="24098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7" name="Picture 5"/>
          <p:cNvPicPr>
            <a:picLocks noChangeAspect="1" noChangeArrowheads="1"/>
          </p:cNvPicPr>
          <p:nvPr/>
        </p:nvPicPr>
        <p:blipFill>
          <a:blip r:embed="rId30">
            <a:extLst>
              <a:ext uri="{28A0092B-C50C-407E-A947-70E740481C1C}">
                <a14:useLocalDpi xmlns:a14="http://schemas.microsoft.com/office/drawing/2010/main" val="0"/>
              </a:ext>
            </a:extLst>
          </a:blip>
          <a:srcRect l="19289" t="24788" r="50000" b="17784"/>
          <a:stretch>
            <a:fillRect/>
          </a:stretch>
        </p:blipFill>
        <p:spPr bwMode="auto">
          <a:xfrm>
            <a:off x="6517000" y="-3699197"/>
            <a:ext cx="24860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76" name="Picture 1063" descr="untitled29"/>
          <p:cNvPicPr>
            <a:picLocks noChangeAspect="1" noChangeArrowheads="1"/>
          </p:cNvPicPr>
          <p:nvPr/>
        </p:nvPicPr>
        <p:blipFill>
          <a:blip r:embed="rId31" cstate="print">
            <a:extLst>
              <a:ext uri="{28A0092B-C50C-407E-A947-70E740481C1C}">
                <a14:useLocalDpi xmlns:a14="http://schemas.microsoft.com/office/drawing/2010/main" val="0"/>
              </a:ext>
            </a:extLst>
          </a:blip>
          <a:srcRect r="12236"/>
          <a:stretch>
            <a:fillRect/>
          </a:stretch>
        </p:blipFill>
        <p:spPr bwMode="auto">
          <a:xfrm>
            <a:off x="6517000" y="-3699197"/>
            <a:ext cx="24288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75" name="Picture 1062" descr="untitled30"/>
          <p:cNvPicPr>
            <a:picLocks noChangeAspect="1" noChangeArrowheads="1"/>
          </p:cNvPicPr>
          <p:nvPr/>
        </p:nvPicPr>
        <p:blipFill>
          <a:blip r:embed="rId32">
            <a:extLst>
              <a:ext uri="{28A0092B-C50C-407E-A947-70E740481C1C}">
                <a14:useLocalDpi xmlns:a14="http://schemas.microsoft.com/office/drawing/2010/main" val="0"/>
              </a:ext>
            </a:extLst>
          </a:blip>
          <a:srcRect t="4774" r="8443"/>
          <a:stretch>
            <a:fillRect/>
          </a:stretch>
        </p:blipFill>
        <p:spPr bwMode="auto">
          <a:xfrm>
            <a:off x="6517000" y="-3699197"/>
            <a:ext cx="2695575"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71600" y="5517232"/>
            <a:ext cx="7308812"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28. </a:t>
            </a:r>
            <a:r>
              <a:rPr lang="en-US" sz="1400" kern="100" dirty="0">
                <a:latin typeface="Times New Roman" panose="02020603050405020304" pitchFamily="18" charset="0"/>
                <a:ea typeface="PMingLiU"/>
              </a:rPr>
              <a:t>(a) Input </a:t>
            </a:r>
            <a:r>
              <a:rPr lang="en-US" sz="1400" kern="100" dirty="0" smtClean="0">
                <a:latin typeface="Times New Roman" panose="02020603050405020304" pitchFamily="18" charset="0"/>
                <a:ea typeface="PMingLiU"/>
              </a:rPr>
              <a:t>image7 </a:t>
            </a:r>
            <a:r>
              <a:rPr lang="en-US" sz="1400" kern="100" dirty="0">
                <a:latin typeface="Times New Roman" panose="02020603050405020304" pitchFamily="18" charset="0"/>
                <a:ea typeface="PMingLiU"/>
              </a:rPr>
              <a:t>(b) clean vessel image (c) vessel segmented image with vessel labelled (d) length of vessel segments using geodesic distance transform. (e) Tortuosity of vessel segments.</a:t>
            </a:r>
            <a:endParaRPr lang="en-IN" sz="1400" dirty="0"/>
          </a:p>
        </p:txBody>
      </p:sp>
      <p:pic>
        <p:nvPicPr>
          <p:cNvPr id="48" name="Picture 47"/>
          <p:cNvPicPr/>
          <p:nvPr/>
        </p:nvPicPr>
        <p:blipFill>
          <a:blip r:embed="rId33" cstate="print">
            <a:extLst>
              <a:ext uri="{28A0092B-C50C-407E-A947-70E740481C1C}">
                <a14:useLocalDpi xmlns:a14="http://schemas.microsoft.com/office/drawing/2010/main" val="0"/>
              </a:ext>
            </a:extLst>
          </a:blip>
          <a:stretch>
            <a:fillRect/>
          </a:stretch>
        </p:blipFill>
        <p:spPr>
          <a:xfrm>
            <a:off x="827584" y="1343606"/>
            <a:ext cx="2312883" cy="1788493"/>
          </a:xfrm>
          <a:prstGeom prst="rect">
            <a:avLst/>
          </a:prstGeom>
        </p:spPr>
      </p:pic>
      <p:pic>
        <p:nvPicPr>
          <p:cNvPr id="49" name="Picture 48" descr="C:\Users\dell\Desktop\ROP\channel img\final results\955\untitled28.png"/>
          <p:cNvPicPr/>
          <p:nvPr/>
        </p:nvPicPr>
        <p:blipFill rotWithShape="1">
          <a:blip r:embed="rId29" cstate="print">
            <a:extLst>
              <a:ext uri="{28A0092B-C50C-407E-A947-70E740481C1C}">
                <a14:useLocalDpi xmlns:a14="http://schemas.microsoft.com/office/drawing/2010/main" val="0"/>
              </a:ext>
            </a:extLst>
          </a:blip>
          <a:srcRect t="5500"/>
          <a:stretch/>
        </p:blipFill>
        <p:spPr bwMode="auto">
          <a:xfrm>
            <a:off x="3446758" y="1353066"/>
            <a:ext cx="2349378" cy="1788493"/>
          </a:xfrm>
          <a:prstGeom prst="rect">
            <a:avLst/>
          </a:prstGeom>
          <a:noFill/>
          <a:ln>
            <a:noFill/>
          </a:ln>
          <a:extLst>
            <a:ext uri="{53640926-AAD7-44D8-BBD7-CCE9431645EC}">
              <a14:shadowObscured xmlns:a14="http://schemas.microsoft.com/office/drawing/2010/main"/>
            </a:ext>
          </a:extLst>
        </p:spPr>
      </p:pic>
      <p:pic>
        <p:nvPicPr>
          <p:cNvPr id="50" name="Picture 49"/>
          <p:cNvPicPr/>
          <p:nvPr/>
        </p:nvPicPr>
        <p:blipFill rotWithShape="1">
          <a:blip r:embed="rId30"/>
          <a:srcRect l="19288" t="24788" r="50000" b="17784"/>
          <a:stretch/>
        </p:blipFill>
        <p:spPr>
          <a:xfrm>
            <a:off x="6102427" y="1353066"/>
            <a:ext cx="2195754" cy="1780307"/>
          </a:xfrm>
          <a:prstGeom prst="rect">
            <a:avLst/>
          </a:prstGeom>
        </p:spPr>
      </p:pic>
      <p:pic>
        <p:nvPicPr>
          <p:cNvPr id="51" name="Picture 50" descr="C:\Users\dell\Desktop\ROP\channel img\final results\955\untitled29.png"/>
          <p:cNvPicPr/>
          <p:nvPr/>
        </p:nvPicPr>
        <p:blipFill rotWithShape="1">
          <a:blip r:embed="rId31" cstate="print">
            <a:extLst>
              <a:ext uri="{28A0092B-C50C-407E-A947-70E740481C1C}">
                <a14:useLocalDpi xmlns:a14="http://schemas.microsoft.com/office/drawing/2010/main" val="0"/>
              </a:ext>
            </a:extLst>
          </a:blip>
          <a:srcRect r="12236"/>
          <a:stretch/>
        </p:blipFill>
        <p:spPr bwMode="auto">
          <a:xfrm>
            <a:off x="2136465" y="3470195"/>
            <a:ext cx="2363527" cy="1870378"/>
          </a:xfrm>
          <a:prstGeom prst="rect">
            <a:avLst/>
          </a:prstGeom>
          <a:noFill/>
          <a:ln>
            <a:noFill/>
          </a:ln>
          <a:extLst>
            <a:ext uri="{53640926-AAD7-44D8-BBD7-CCE9431645EC}">
              <a14:shadowObscured xmlns:a14="http://schemas.microsoft.com/office/drawing/2010/main"/>
            </a:ext>
          </a:extLst>
        </p:spPr>
      </p:pic>
      <p:pic>
        <p:nvPicPr>
          <p:cNvPr id="52" name="Picture 51" descr="C:\Users\dell\Desktop\ROP\channel img\final results\955\untitled30.png"/>
          <p:cNvPicPr/>
          <p:nvPr/>
        </p:nvPicPr>
        <p:blipFill rotWithShape="1">
          <a:blip r:embed="rId32" cstate="print">
            <a:extLst>
              <a:ext uri="{28A0092B-C50C-407E-A947-70E740481C1C}">
                <a14:useLocalDpi xmlns:a14="http://schemas.microsoft.com/office/drawing/2010/main" val="0"/>
              </a:ext>
            </a:extLst>
          </a:blip>
          <a:srcRect t="4774" r="8443"/>
          <a:stretch/>
        </p:blipFill>
        <p:spPr bwMode="auto">
          <a:xfrm>
            <a:off x="4860032" y="3469948"/>
            <a:ext cx="2348307" cy="1859211"/>
          </a:xfrm>
          <a:prstGeom prst="rect">
            <a:avLst/>
          </a:prstGeom>
          <a:noFill/>
          <a:ln>
            <a:noFill/>
          </a:ln>
          <a:extLst>
            <a:ext uri="{53640926-AAD7-44D8-BBD7-CCE9431645EC}">
              <a14:shadowObscured xmlns:a14="http://schemas.microsoft.com/office/drawing/2010/main"/>
            </a:ext>
          </a:extLst>
        </p:spPr>
      </p:pic>
      <p:sp>
        <p:nvSpPr>
          <p:cNvPr id="53" name="Rectangle 52"/>
          <p:cNvSpPr/>
          <p:nvPr/>
        </p:nvSpPr>
        <p:spPr>
          <a:xfrm>
            <a:off x="1907704" y="3068960"/>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54" name="Rectangle 53"/>
          <p:cNvSpPr/>
          <p:nvPr/>
        </p:nvSpPr>
        <p:spPr>
          <a:xfrm>
            <a:off x="4499992" y="306896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55" name="Rectangle 54"/>
          <p:cNvSpPr/>
          <p:nvPr/>
        </p:nvSpPr>
        <p:spPr>
          <a:xfrm>
            <a:off x="7356914" y="3068960"/>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56" name="Rectangle 55"/>
          <p:cNvSpPr/>
          <p:nvPr/>
        </p:nvSpPr>
        <p:spPr>
          <a:xfrm>
            <a:off x="3203848" y="5268565"/>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57" name="Rectangle 56"/>
          <p:cNvSpPr/>
          <p:nvPr/>
        </p:nvSpPr>
        <p:spPr>
          <a:xfrm>
            <a:off x="6051152" y="5268565"/>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(e)</a:t>
            </a:r>
            <a:endParaRPr lang="en-IN" sz="1400" dirty="0"/>
          </a:p>
        </p:txBody>
      </p:sp>
      <p:sp>
        <p:nvSpPr>
          <p:cNvPr id="58" name="Rectangle 57"/>
          <p:cNvSpPr/>
          <p:nvPr/>
        </p:nvSpPr>
        <p:spPr>
          <a:xfrm>
            <a:off x="251520" y="301367"/>
            <a:ext cx="8352928"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Vessel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7 Stage 3</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749862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43</a:t>
            </a:fld>
            <a:endParaRPr lang="zh-TW" altLang="en-US" dirty="0"/>
          </a:p>
        </p:txBody>
      </p:sp>
      <p:sp>
        <p:nvSpPr>
          <p:cNvPr id="13" name="Rectangle 12"/>
          <p:cNvSpPr/>
          <p:nvPr/>
        </p:nvSpPr>
        <p:spPr>
          <a:xfrm>
            <a:off x="2339752" y="4315876"/>
            <a:ext cx="5382344"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26. </a:t>
            </a:r>
            <a:r>
              <a:rPr lang="en-US" sz="1400" kern="100" dirty="0">
                <a:latin typeface="Times New Roman" panose="02020603050405020304" pitchFamily="18" charset="0"/>
                <a:ea typeface="PMingLiU"/>
                <a:cs typeface="Times New Roman" panose="02020603050405020304" pitchFamily="18" charset="0"/>
              </a:rPr>
              <a:t>Represents the length and width of vessel four for image7.</a:t>
            </a:r>
            <a:endParaRPr lang="en-IN" sz="1400" dirty="0">
              <a:latin typeface="Times New Roman" panose="02020603050405020304" pitchFamily="18" charset="0"/>
              <a:cs typeface="Times New Roman" panose="02020603050405020304" pitchFamily="18" charset="0"/>
            </a:endParaRPr>
          </a:p>
        </p:txBody>
      </p:sp>
      <p:sp>
        <p:nvSpPr>
          <p:cNvPr id="14" name="Rectangle 13"/>
          <p:cNvSpPr/>
          <p:nvPr/>
        </p:nvSpPr>
        <p:spPr>
          <a:xfrm>
            <a:off x="2339752" y="3553271"/>
            <a:ext cx="5382344"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25.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three </a:t>
            </a:r>
            <a:r>
              <a:rPr lang="en-US" sz="1400" kern="100" dirty="0">
                <a:latin typeface="Times New Roman" panose="02020603050405020304" pitchFamily="18" charset="0"/>
                <a:ea typeface="PMingLiU"/>
                <a:cs typeface="Times New Roman" panose="02020603050405020304" pitchFamily="18" charset="0"/>
              </a:rPr>
              <a:t>for image7.</a:t>
            </a:r>
            <a:endParaRPr lang="en-IN" sz="1400" dirty="0">
              <a:latin typeface="Times New Roman" panose="02020603050405020304" pitchFamily="18" charset="0"/>
              <a:cs typeface="Times New Roman" panose="02020603050405020304" pitchFamily="18" charset="0"/>
            </a:endParaRPr>
          </a:p>
        </p:txBody>
      </p:sp>
      <p:sp>
        <p:nvSpPr>
          <p:cNvPr id="15" name="Rectangle 14"/>
          <p:cNvSpPr/>
          <p:nvPr/>
        </p:nvSpPr>
        <p:spPr>
          <a:xfrm>
            <a:off x="2339752" y="2689175"/>
            <a:ext cx="5382344"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24.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two </a:t>
            </a:r>
            <a:r>
              <a:rPr lang="en-US" sz="1400" kern="100" dirty="0">
                <a:latin typeface="Times New Roman" panose="02020603050405020304" pitchFamily="18" charset="0"/>
                <a:ea typeface="PMingLiU"/>
                <a:cs typeface="Times New Roman" panose="02020603050405020304" pitchFamily="18" charset="0"/>
              </a:rPr>
              <a:t>for image7.</a:t>
            </a:r>
            <a:endParaRPr lang="en-IN" sz="1400" dirty="0">
              <a:latin typeface="Times New Roman" panose="02020603050405020304" pitchFamily="18" charset="0"/>
              <a:cs typeface="Times New Roman" panose="02020603050405020304" pitchFamily="18" charset="0"/>
            </a:endParaRPr>
          </a:p>
        </p:txBody>
      </p:sp>
      <p:sp>
        <p:nvSpPr>
          <p:cNvPr id="16" name="Rectangle 15"/>
          <p:cNvSpPr/>
          <p:nvPr/>
        </p:nvSpPr>
        <p:spPr>
          <a:xfrm>
            <a:off x="2358008" y="1844824"/>
            <a:ext cx="5382344"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23.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one </a:t>
            </a:r>
            <a:r>
              <a:rPr lang="en-US" sz="1400" kern="100" dirty="0">
                <a:latin typeface="Times New Roman" panose="02020603050405020304" pitchFamily="18" charset="0"/>
                <a:ea typeface="PMingLiU"/>
                <a:cs typeface="Times New Roman" panose="02020603050405020304" pitchFamily="18" charset="0"/>
              </a:rPr>
              <a:t>for image7.</a:t>
            </a:r>
            <a:endParaRPr lang="en-IN" sz="1400" dirty="0">
              <a:latin typeface="Times New Roman" panose="02020603050405020304" pitchFamily="18" charset="0"/>
              <a:cs typeface="Times New Roman" panose="02020603050405020304" pitchFamily="18" charset="0"/>
            </a:endParaRPr>
          </a:p>
        </p:txBody>
      </p:sp>
      <p:sp>
        <p:nvSpPr>
          <p:cNvPr id="17" name="Rectangle 16"/>
          <p:cNvSpPr/>
          <p:nvPr/>
        </p:nvSpPr>
        <p:spPr>
          <a:xfrm>
            <a:off x="0" y="301367"/>
            <a:ext cx="9144000"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Length and Width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7 Stage 3</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26813123"/>
              </p:ext>
            </p:extLst>
          </p:nvPr>
        </p:nvGraphicFramePr>
        <p:xfrm>
          <a:off x="2412270" y="2199144"/>
          <a:ext cx="4860285" cy="365760"/>
        </p:xfrm>
        <a:graphic>
          <a:graphicData uri="http://schemas.openxmlformats.org/drawingml/2006/table">
            <a:tbl>
              <a:tblPr firstRow="1" firstCol="1" bandRow="1">
                <a:tableStyleId>{B301B821-A1FF-4177-AEE7-76D212191A09}</a:tableStyleId>
              </a:tblPr>
              <a:tblGrid>
                <a:gridCol w="942293"/>
                <a:gridCol w="1401095"/>
                <a:gridCol w="1381893"/>
                <a:gridCol w="1135004"/>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1</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148.45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3.42</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79557270"/>
              </p:ext>
            </p:extLst>
          </p:nvPr>
        </p:nvGraphicFramePr>
        <p:xfrm>
          <a:off x="2412269" y="2996952"/>
          <a:ext cx="4896035" cy="365760"/>
        </p:xfrm>
        <a:graphic>
          <a:graphicData uri="http://schemas.openxmlformats.org/drawingml/2006/table">
            <a:tbl>
              <a:tblPr firstRow="1" firstCol="1" bandRow="1">
                <a:tableStyleId>{B301B821-A1FF-4177-AEE7-76D212191A09}</a:tableStyleId>
              </a:tblPr>
              <a:tblGrid>
                <a:gridCol w="949224"/>
                <a:gridCol w="1411401"/>
                <a:gridCol w="1392057"/>
                <a:gridCol w="1143353"/>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Segment</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Width (Pixels)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121.12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3.10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41712021"/>
              </p:ext>
            </p:extLst>
          </p:nvPr>
        </p:nvGraphicFramePr>
        <p:xfrm>
          <a:off x="2412270" y="3861048"/>
          <a:ext cx="4860285" cy="365760"/>
        </p:xfrm>
        <a:graphic>
          <a:graphicData uri="http://schemas.openxmlformats.org/drawingml/2006/table">
            <a:tbl>
              <a:tblPr firstRow="1" firstCol="1" bandRow="1">
                <a:tableStyleId>{B301B821-A1FF-4177-AEE7-76D212191A09}</a:tableStyleId>
              </a:tblPr>
              <a:tblGrid>
                <a:gridCol w="942293"/>
                <a:gridCol w="1401095"/>
                <a:gridCol w="1381893"/>
                <a:gridCol w="1135004"/>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Width(Pixels)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V8</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135.68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3.50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908056069"/>
              </p:ext>
            </p:extLst>
          </p:nvPr>
        </p:nvGraphicFramePr>
        <p:xfrm>
          <a:off x="2412270" y="4653136"/>
          <a:ext cx="4860285" cy="365760"/>
        </p:xfrm>
        <a:graphic>
          <a:graphicData uri="http://schemas.openxmlformats.org/drawingml/2006/table">
            <a:tbl>
              <a:tblPr firstRow="1" firstCol="1" bandRow="1">
                <a:tableStyleId>{B301B821-A1FF-4177-AEE7-76D212191A09}</a:tableStyleId>
              </a:tblPr>
              <a:tblGrid>
                <a:gridCol w="942293"/>
                <a:gridCol w="1401095"/>
                <a:gridCol w="1381893"/>
                <a:gridCol w="1135004"/>
              </a:tblGrid>
              <a:tr h="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Segment</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r>
              <a:tr h="0">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4</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209.30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0"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3.60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6376992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04"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7000" y="-3699197"/>
            <a:ext cx="25431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803" name="Picture 1039" descr="untitled14"/>
          <p:cNvPicPr>
            <a:picLocks noChangeAspect="1" noChangeArrowheads="1"/>
          </p:cNvPicPr>
          <p:nvPr/>
        </p:nvPicPr>
        <p:blipFill>
          <a:blip r:embed="rId4">
            <a:extLst>
              <a:ext uri="{28A0092B-C50C-407E-A947-70E740481C1C}">
                <a14:useLocalDpi xmlns:a14="http://schemas.microsoft.com/office/drawing/2010/main" val="0"/>
              </a:ext>
            </a:extLst>
          </a:blip>
          <a:srcRect t="5107"/>
          <a:stretch>
            <a:fillRect/>
          </a:stretch>
        </p:blipFill>
        <p:spPr bwMode="auto">
          <a:xfrm>
            <a:off x="6517000" y="-3699197"/>
            <a:ext cx="24955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802" name="Picture 58"/>
          <p:cNvPicPr>
            <a:picLocks noChangeAspect="1" noChangeArrowheads="1"/>
          </p:cNvPicPr>
          <p:nvPr/>
        </p:nvPicPr>
        <p:blipFill>
          <a:blip r:embed="rId5">
            <a:extLst>
              <a:ext uri="{28A0092B-C50C-407E-A947-70E740481C1C}">
                <a14:useLocalDpi xmlns:a14="http://schemas.microsoft.com/office/drawing/2010/main" val="0"/>
              </a:ext>
            </a:extLst>
          </a:blip>
          <a:srcRect l="36237" t="18747" r="36098" b="34444"/>
          <a:stretch>
            <a:fillRect/>
          </a:stretch>
        </p:blipFill>
        <p:spPr bwMode="auto">
          <a:xfrm>
            <a:off x="6517000" y="-3699197"/>
            <a:ext cx="25717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1801"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l="1392" t="2803" r="1392" b="1373"/>
          <a:stretch>
            <a:fillRect/>
          </a:stretch>
        </p:blipFill>
        <p:spPr bwMode="auto">
          <a:xfrm>
            <a:off x="6517000" y="-3699197"/>
            <a:ext cx="25336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1800" name="Picture 1042" descr="untitled7"/>
          <p:cNvPicPr>
            <a:picLocks noChangeAspect="1" noChangeArrowheads="1"/>
          </p:cNvPicPr>
          <p:nvPr/>
        </p:nvPicPr>
        <p:blipFill>
          <a:blip r:embed="rId7">
            <a:extLst>
              <a:ext uri="{28A0092B-C50C-407E-A947-70E740481C1C}">
                <a14:useLocalDpi xmlns:a14="http://schemas.microsoft.com/office/drawing/2010/main" val="0"/>
              </a:ext>
            </a:extLst>
          </a:blip>
          <a:srcRect t="9605"/>
          <a:stretch>
            <a:fillRect/>
          </a:stretch>
        </p:blipFill>
        <p:spPr bwMode="auto">
          <a:xfrm>
            <a:off x="6517000" y="-3699197"/>
            <a:ext cx="2762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1799"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7000" y="-3699197"/>
            <a:ext cx="25336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8" name="Picture 1044" descr="untitled15"/>
          <p:cNvPicPr>
            <a:picLocks noChangeAspect="1" noChangeArrowheads="1"/>
          </p:cNvPicPr>
          <p:nvPr/>
        </p:nvPicPr>
        <p:blipFill>
          <a:blip r:embed="rId9" cstate="print">
            <a:extLst>
              <a:ext uri="{28A0092B-C50C-407E-A947-70E740481C1C}">
                <a14:useLocalDpi xmlns:a14="http://schemas.microsoft.com/office/drawing/2010/main" val="0"/>
              </a:ext>
            </a:extLst>
          </a:blip>
          <a:srcRect t="4681"/>
          <a:stretch>
            <a:fillRect/>
          </a:stretch>
        </p:blipFill>
        <p:spPr bwMode="auto">
          <a:xfrm>
            <a:off x="6517000" y="-3699197"/>
            <a:ext cx="24098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7" name="Picture 53"/>
          <p:cNvPicPr>
            <a:picLocks noChangeAspect="1" noChangeArrowheads="1"/>
          </p:cNvPicPr>
          <p:nvPr/>
        </p:nvPicPr>
        <p:blipFill>
          <a:blip r:embed="rId10">
            <a:extLst>
              <a:ext uri="{28A0092B-C50C-407E-A947-70E740481C1C}">
                <a14:useLocalDpi xmlns:a14="http://schemas.microsoft.com/office/drawing/2010/main" val="0"/>
              </a:ext>
            </a:extLst>
          </a:blip>
          <a:srcRect l="36613" t="23389" r="35039" b="31792"/>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96" name="Picture 9"/>
          <p:cNvPicPr>
            <a:picLocks noChangeAspect="1" noChangeArrowheads="1"/>
          </p:cNvPicPr>
          <p:nvPr/>
        </p:nvPicPr>
        <p:blipFill>
          <a:blip r:embed="rId11">
            <a:extLst>
              <a:ext uri="{28A0092B-C50C-407E-A947-70E740481C1C}">
                <a14:useLocalDpi xmlns:a14="http://schemas.microsoft.com/office/drawing/2010/main" val="0"/>
              </a:ext>
            </a:extLst>
          </a:blip>
          <a:srcRect l="2190" t="1822" r="2190" b="1822"/>
          <a:stretch>
            <a:fillRect/>
          </a:stretch>
        </p:blipFill>
        <p:spPr bwMode="auto">
          <a:xfrm>
            <a:off x="6517000" y="-3699197"/>
            <a:ext cx="2438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795" name="Picture 107" descr="untitled16"/>
          <p:cNvPicPr>
            <a:picLocks noChangeAspect="1" noChangeArrowheads="1"/>
          </p:cNvPicPr>
          <p:nvPr/>
        </p:nvPicPr>
        <p:blipFill>
          <a:blip r:embed="rId12">
            <a:extLst>
              <a:ext uri="{28A0092B-C50C-407E-A947-70E740481C1C}">
                <a14:useLocalDpi xmlns:a14="http://schemas.microsoft.com/office/drawing/2010/main" val="0"/>
              </a:ext>
            </a:extLst>
          </a:blip>
          <a:srcRect t="5173"/>
          <a:stretch>
            <a:fillRect/>
          </a:stretch>
        </p:blipFill>
        <p:spPr bwMode="auto">
          <a:xfrm>
            <a:off x="6517000" y="-3699197"/>
            <a:ext cx="28670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1794" name="Picture 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7000" y="-3699197"/>
            <a:ext cx="25241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3" name="Picture 1032" descr="untitled17"/>
          <p:cNvPicPr>
            <a:picLocks noChangeAspect="1" noChangeArrowheads="1"/>
          </p:cNvPicPr>
          <p:nvPr/>
        </p:nvPicPr>
        <p:blipFill>
          <a:blip r:embed="rId14" cstate="print">
            <a:extLst>
              <a:ext uri="{28A0092B-C50C-407E-A947-70E740481C1C}">
                <a14:useLocalDpi xmlns:a14="http://schemas.microsoft.com/office/drawing/2010/main" val="0"/>
              </a:ext>
            </a:extLst>
          </a:blip>
          <a:srcRect t="6248"/>
          <a:stretch>
            <a:fillRect/>
          </a:stretch>
        </p:blipFill>
        <p:spPr bwMode="auto">
          <a:xfrm>
            <a:off x="6517000" y="-3699197"/>
            <a:ext cx="24384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2" name="Picture 13"/>
          <p:cNvPicPr>
            <a:picLocks noChangeAspect="1" noChangeArrowheads="1"/>
          </p:cNvPicPr>
          <p:nvPr/>
        </p:nvPicPr>
        <p:blipFill>
          <a:blip r:embed="rId15">
            <a:extLst>
              <a:ext uri="{28A0092B-C50C-407E-A947-70E740481C1C}">
                <a14:useLocalDpi xmlns:a14="http://schemas.microsoft.com/office/drawing/2010/main" val="0"/>
              </a:ext>
            </a:extLst>
          </a:blip>
          <a:srcRect l="33463" t="19185" r="37463" b="24788"/>
          <a:stretch>
            <a:fillRect/>
          </a:stretch>
        </p:blipFill>
        <p:spPr bwMode="auto">
          <a:xfrm>
            <a:off x="6517000" y="-3699197"/>
            <a:ext cx="25717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31791" name="Picture 1030" descr="untitled8"/>
          <p:cNvPicPr>
            <a:picLocks noChangeAspect="1" noChangeArrowheads="1"/>
          </p:cNvPicPr>
          <p:nvPr/>
        </p:nvPicPr>
        <p:blipFill>
          <a:blip r:embed="rId16">
            <a:extLst>
              <a:ext uri="{28A0092B-C50C-407E-A947-70E740481C1C}">
                <a14:useLocalDpi xmlns:a14="http://schemas.microsoft.com/office/drawing/2010/main" val="0"/>
              </a:ext>
            </a:extLst>
          </a:blip>
          <a:srcRect r="8641"/>
          <a:stretch>
            <a:fillRect/>
          </a:stretch>
        </p:blipFill>
        <p:spPr bwMode="auto">
          <a:xfrm>
            <a:off x="6517000" y="-3699197"/>
            <a:ext cx="24669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90" name="Picture 1031" descr="untitled18"/>
          <p:cNvPicPr>
            <a:picLocks noChangeAspect="1" noChangeArrowheads="1"/>
          </p:cNvPicPr>
          <p:nvPr/>
        </p:nvPicPr>
        <p:blipFill>
          <a:blip r:embed="rId17">
            <a:extLst>
              <a:ext uri="{28A0092B-C50C-407E-A947-70E740481C1C}">
                <a14:useLocalDpi xmlns:a14="http://schemas.microsoft.com/office/drawing/2010/main" val="0"/>
              </a:ext>
            </a:extLst>
          </a:blip>
          <a:srcRect t="6897" r="4556"/>
          <a:stretch>
            <a:fillRect/>
          </a:stretch>
        </p:blipFill>
        <p:spPr bwMode="auto">
          <a:xfrm>
            <a:off x="6517000" y="-3699197"/>
            <a:ext cx="26574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1789" name="Picture 4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7000" y="-3699197"/>
            <a:ext cx="24669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31788" name="Picture 6" descr="untitled21"/>
          <p:cNvPicPr>
            <a:picLocks noChangeAspect="1" noChangeArrowheads="1"/>
          </p:cNvPicPr>
          <p:nvPr/>
        </p:nvPicPr>
        <p:blipFill>
          <a:blip r:embed="rId19" cstate="print">
            <a:extLst>
              <a:ext uri="{28A0092B-C50C-407E-A947-70E740481C1C}">
                <a14:useLocalDpi xmlns:a14="http://schemas.microsoft.com/office/drawing/2010/main" val="0"/>
              </a:ext>
            </a:extLst>
          </a:blip>
          <a:srcRect t="4750"/>
          <a:stretch>
            <a:fillRect/>
          </a:stretch>
        </p:blipFill>
        <p:spPr bwMode="auto">
          <a:xfrm>
            <a:off x="6517000" y="-3699197"/>
            <a:ext cx="238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787" name="Picture 43"/>
          <p:cNvPicPr>
            <a:picLocks noChangeAspect="1" noChangeArrowheads="1"/>
          </p:cNvPicPr>
          <p:nvPr/>
        </p:nvPicPr>
        <p:blipFill>
          <a:blip r:embed="rId20">
            <a:extLst>
              <a:ext uri="{28A0092B-C50C-407E-A947-70E740481C1C}">
                <a14:useLocalDpi xmlns:a14="http://schemas.microsoft.com/office/drawing/2010/main" val="0"/>
              </a:ext>
            </a:extLst>
          </a:blip>
          <a:srcRect l="21458" t="26189" r="48618" b="17784"/>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86" name="Picture 21" descr="untitled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17000" y="-3699197"/>
            <a:ext cx="24384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1785" name="Picture 32" descr="untitled19"/>
          <p:cNvPicPr>
            <a:picLocks noChangeAspect="1" noChangeArrowheads="1"/>
          </p:cNvPicPr>
          <p:nvPr/>
        </p:nvPicPr>
        <p:blipFill>
          <a:blip r:embed="rId22">
            <a:extLst>
              <a:ext uri="{28A0092B-C50C-407E-A947-70E740481C1C}">
                <a14:useLocalDpi xmlns:a14="http://schemas.microsoft.com/office/drawing/2010/main" val="0"/>
              </a:ext>
            </a:extLst>
          </a:blip>
          <a:srcRect t="6281"/>
          <a:stretch>
            <a:fillRect/>
          </a:stretch>
        </p:blipFill>
        <p:spPr bwMode="auto">
          <a:xfrm>
            <a:off x="6517000" y="-3699197"/>
            <a:ext cx="27717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31784"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7000" y="-3699197"/>
            <a:ext cx="25336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783" name="Picture 1051" descr="untitled24"/>
          <p:cNvPicPr>
            <a:picLocks noChangeAspect="1" noChangeArrowheads="1"/>
          </p:cNvPicPr>
          <p:nvPr/>
        </p:nvPicPr>
        <p:blipFill>
          <a:blip r:embed="rId24" cstate="print">
            <a:extLst>
              <a:ext uri="{28A0092B-C50C-407E-A947-70E740481C1C}">
                <a14:useLocalDpi xmlns:a14="http://schemas.microsoft.com/office/drawing/2010/main" val="0"/>
              </a:ext>
            </a:extLst>
          </a:blip>
          <a:srcRect t="5251"/>
          <a:stretch>
            <a:fillRect/>
          </a:stretch>
        </p:blipFill>
        <p:spPr bwMode="auto">
          <a:xfrm>
            <a:off x="6517000" y="-3699197"/>
            <a:ext cx="24479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82" name="Picture 11"/>
          <p:cNvPicPr>
            <a:picLocks noChangeAspect="1" noChangeArrowheads="1"/>
          </p:cNvPicPr>
          <p:nvPr/>
        </p:nvPicPr>
        <p:blipFill>
          <a:blip r:embed="rId25">
            <a:extLst>
              <a:ext uri="{28A0092B-C50C-407E-A947-70E740481C1C}">
                <a14:useLocalDpi xmlns:a14="http://schemas.microsoft.com/office/drawing/2010/main" val="0"/>
              </a:ext>
            </a:extLst>
          </a:blip>
          <a:srcRect l="27951" t="33192" r="47192" b="20586"/>
          <a:stretch>
            <a:fillRect/>
          </a:stretch>
        </p:blipFill>
        <p:spPr bwMode="auto">
          <a:xfrm>
            <a:off x="6517000" y="-3699197"/>
            <a:ext cx="2476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1781" name="Picture 1052" descr="untitled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17000" y="-3699197"/>
            <a:ext cx="2447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1780" name="Picture 24"/>
          <p:cNvPicPr>
            <a:picLocks noChangeAspect="1" noChangeArrowheads="1"/>
          </p:cNvPicPr>
          <p:nvPr/>
        </p:nvPicPr>
        <p:blipFill>
          <a:blip r:embed="rId27">
            <a:extLst>
              <a:ext uri="{28A0092B-C50C-407E-A947-70E740481C1C}">
                <a14:useLocalDpi xmlns:a14="http://schemas.microsoft.com/office/drawing/2010/main" val="0"/>
              </a:ext>
            </a:extLst>
          </a:blip>
          <a:srcRect l="197" t="5351" r="-197" b="-32"/>
          <a:stretch>
            <a:fillRect/>
          </a:stretch>
        </p:blipFill>
        <p:spPr bwMode="auto">
          <a:xfrm>
            <a:off x="6517000" y="-3699197"/>
            <a:ext cx="27336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1779" name="Picture 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517000" y="-3699197"/>
            <a:ext cx="250507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8" name="Picture 1061" descr="untitled28"/>
          <p:cNvPicPr>
            <a:picLocks noChangeAspect="1" noChangeArrowheads="1"/>
          </p:cNvPicPr>
          <p:nvPr/>
        </p:nvPicPr>
        <p:blipFill>
          <a:blip r:embed="rId29" cstate="print">
            <a:extLst>
              <a:ext uri="{28A0092B-C50C-407E-A947-70E740481C1C}">
                <a14:useLocalDpi xmlns:a14="http://schemas.microsoft.com/office/drawing/2010/main" val="0"/>
              </a:ext>
            </a:extLst>
          </a:blip>
          <a:srcRect t="5499"/>
          <a:stretch>
            <a:fillRect/>
          </a:stretch>
        </p:blipFill>
        <p:spPr bwMode="auto">
          <a:xfrm>
            <a:off x="6517000" y="-3699197"/>
            <a:ext cx="24098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7" name="Picture 5"/>
          <p:cNvPicPr>
            <a:picLocks noChangeAspect="1" noChangeArrowheads="1"/>
          </p:cNvPicPr>
          <p:nvPr/>
        </p:nvPicPr>
        <p:blipFill>
          <a:blip r:embed="rId30">
            <a:extLst>
              <a:ext uri="{28A0092B-C50C-407E-A947-70E740481C1C}">
                <a14:useLocalDpi xmlns:a14="http://schemas.microsoft.com/office/drawing/2010/main" val="0"/>
              </a:ext>
            </a:extLst>
          </a:blip>
          <a:srcRect l="19289" t="24788" r="50000" b="17784"/>
          <a:stretch>
            <a:fillRect/>
          </a:stretch>
        </p:blipFill>
        <p:spPr bwMode="auto">
          <a:xfrm>
            <a:off x="6517000" y="-3699197"/>
            <a:ext cx="24860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76" name="Picture 1063" descr="untitled29"/>
          <p:cNvPicPr>
            <a:picLocks noChangeAspect="1" noChangeArrowheads="1"/>
          </p:cNvPicPr>
          <p:nvPr/>
        </p:nvPicPr>
        <p:blipFill>
          <a:blip r:embed="rId31" cstate="print">
            <a:extLst>
              <a:ext uri="{28A0092B-C50C-407E-A947-70E740481C1C}">
                <a14:useLocalDpi xmlns:a14="http://schemas.microsoft.com/office/drawing/2010/main" val="0"/>
              </a:ext>
            </a:extLst>
          </a:blip>
          <a:srcRect r="12236"/>
          <a:stretch>
            <a:fillRect/>
          </a:stretch>
        </p:blipFill>
        <p:spPr bwMode="auto">
          <a:xfrm>
            <a:off x="6517000" y="-3699197"/>
            <a:ext cx="24288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75" name="Picture 1062" descr="untitled30"/>
          <p:cNvPicPr>
            <a:picLocks noChangeAspect="1" noChangeArrowheads="1"/>
          </p:cNvPicPr>
          <p:nvPr/>
        </p:nvPicPr>
        <p:blipFill>
          <a:blip r:embed="rId32">
            <a:extLst>
              <a:ext uri="{28A0092B-C50C-407E-A947-70E740481C1C}">
                <a14:useLocalDpi xmlns:a14="http://schemas.microsoft.com/office/drawing/2010/main" val="0"/>
              </a:ext>
            </a:extLst>
          </a:blip>
          <a:srcRect t="4774" r="8443"/>
          <a:stretch>
            <a:fillRect/>
          </a:stretch>
        </p:blipFill>
        <p:spPr bwMode="auto">
          <a:xfrm>
            <a:off x="6517000" y="-3699197"/>
            <a:ext cx="2695575"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43608" y="5498648"/>
            <a:ext cx="7386590"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29. </a:t>
            </a:r>
            <a:r>
              <a:rPr lang="en-US" sz="1400" kern="100" dirty="0">
                <a:latin typeface="Times New Roman" panose="02020603050405020304" pitchFamily="18" charset="0"/>
                <a:ea typeface="PMingLiU"/>
              </a:rPr>
              <a:t>(a) Input </a:t>
            </a:r>
            <a:r>
              <a:rPr lang="en-US" sz="1400" kern="100" dirty="0" smtClean="0">
                <a:latin typeface="Times New Roman" panose="02020603050405020304" pitchFamily="18" charset="0"/>
                <a:ea typeface="PMingLiU"/>
              </a:rPr>
              <a:t>image8 </a:t>
            </a:r>
            <a:r>
              <a:rPr lang="en-US" sz="1400" kern="100" dirty="0">
                <a:latin typeface="Times New Roman" panose="02020603050405020304" pitchFamily="18" charset="0"/>
                <a:ea typeface="PMingLiU"/>
              </a:rPr>
              <a:t>(b) clean vessel image (c) vessel segmented image with vessel labelled (d) length of vessel segments using geodesic distance transform. (e) Tortuosity of vessel segments.</a:t>
            </a:r>
            <a:endParaRPr lang="en-IN" sz="1400" dirty="0"/>
          </a:p>
        </p:txBody>
      </p:sp>
      <p:sp>
        <p:nvSpPr>
          <p:cNvPr id="53" name="Rectangle 52"/>
          <p:cNvSpPr/>
          <p:nvPr/>
        </p:nvSpPr>
        <p:spPr>
          <a:xfrm>
            <a:off x="1763688" y="3068960"/>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54" name="Rectangle 53"/>
          <p:cNvSpPr/>
          <p:nvPr/>
        </p:nvSpPr>
        <p:spPr>
          <a:xfrm>
            <a:off x="4404586" y="306896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55" name="Rectangle 54"/>
          <p:cNvSpPr/>
          <p:nvPr/>
        </p:nvSpPr>
        <p:spPr>
          <a:xfrm>
            <a:off x="7212898" y="3068960"/>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56" name="Rectangle 55"/>
          <p:cNvSpPr/>
          <p:nvPr/>
        </p:nvSpPr>
        <p:spPr>
          <a:xfrm>
            <a:off x="3059832" y="522920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57" name="Rectangle 56"/>
          <p:cNvSpPr/>
          <p:nvPr/>
        </p:nvSpPr>
        <p:spPr>
          <a:xfrm>
            <a:off x="5907136" y="5229200"/>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(e)</a:t>
            </a:r>
            <a:endParaRPr lang="en-IN" sz="1400" dirty="0"/>
          </a:p>
        </p:txBody>
      </p:sp>
      <p:sp>
        <p:nvSpPr>
          <p:cNvPr id="58" name="Rectangle 57"/>
          <p:cNvSpPr/>
          <p:nvPr/>
        </p:nvSpPr>
        <p:spPr>
          <a:xfrm>
            <a:off x="251520" y="301367"/>
            <a:ext cx="8352928" cy="892552"/>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Vessel Measurement Results – Image 8 Stage 2</a:t>
            </a:r>
          </a:p>
          <a:p>
            <a:pPr lvl="0" algn="just" fontAlgn="auto">
              <a:spcBef>
                <a:spcPts val="0"/>
              </a:spcBef>
              <a:spcAft>
                <a:spcPts val="0"/>
              </a:spcAft>
            </a:pP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4" name="Picture 43"/>
          <p:cNvPicPr/>
          <p:nvPr/>
        </p:nvPicPr>
        <p:blipFill>
          <a:blip r:embed="rId33" cstate="print">
            <a:extLst>
              <a:ext uri="{28A0092B-C50C-407E-A947-70E740481C1C}">
                <a14:useLocalDpi xmlns:a14="http://schemas.microsoft.com/office/drawing/2010/main" val="0"/>
              </a:ext>
            </a:extLst>
          </a:blip>
          <a:stretch>
            <a:fillRect/>
          </a:stretch>
        </p:blipFill>
        <p:spPr>
          <a:xfrm>
            <a:off x="683568" y="1351360"/>
            <a:ext cx="2360379" cy="1793862"/>
          </a:xfrm>
          <a:prstGeom prst="rect">
            <a:avLst/>
          </a:prstGeom>
        </p:spPr>
      </p:pic>
      <p:pic>
        <p:nvPicPr>
          <p:cNvPr id="45" name="Picture 44"/>
          <p:cNvPicPr/>
          <p:nvPr/>
        </p:nvPicPr>
        <p:blipFill rotWithShape="1">
          <a:blip r:embed="rId34" cstate="print">
            <a:extLst>
              <a:ext uri="{28A0092B-C50C-407E-A947-70E740481C1C}">
                <a14:useLocalDpi xmlns:a14="http://schemas.microsoft.com/office/drawing/2010/main" val="0"/>
              </a:ext>
            </a:extLst>
          </a:blip>
          <a:srcRect t="4103"/>
          <a:stretch/>
        </p:blipFill>
        <p:spPr>
          <a:xfrm>
            <a:off x="3390998" y="1351359"/>
            <a:ext cx="2360379" cy="1793862"/>
          </a:xfrm>
          <a:prstGeom prst="rect">
            <a:avLst/>
          </a:prstGeom>
        </p:spPr>
      </p:pic>
      <p:pic>
        <p:nvPicPr>
          <p:cNvPr id="46" name="Picture 45"/>
          <p:cNvPicPr/>
          <p:nvPr/>
        </p:nvPicPr>
        <p:blipFill rotWithShape="1">
          <a:blip r:embed="rId35"/>
          <a:srcRect l="53150" t="37394" r="18501" b="20586"/>
          <a:stretch/>
        </p:blipFill>
        <p:spPr>
          <a:xfrm>
            <a:off x="6141863" y="1362207"/>
            <a:ext cx="2391914" cy="1793862"/>
          </a:xfrm>
          <a:prstGeom prst="rect">
            <a:avLst/>
          </a:prstGeom>
        </p:spPr>
      </p:pic>
      <p:pic>
        <p:nvPicPr>
          <p:cNvPr id="47" name="Picture 46"/>
          <p:cNvPicPr/>
          <p:nvPr/>
        </p:nvPicPr>
        <p:blipFill rotWithShape="1">
          <a:blip r:embed="rId36" cstate="print">
            <a:extLst>
              <a:ext uri="{28A0092B-C50C-407E-A947-70E740481C1C}">
                <a14:useLocalDpi xmlns:a14="http://schemas.microsoft.com/office/drawing/2010/main" val="0"/>
              </a:ext>
            </a:extLst>
          </a:blip>
          <a:srcRect r="8173"/>
          <a:stretch/>
        </p:blipFill>
        <p:spPr>
          <a:xfrm>
            <a:off x="2078071" y="3447217"/>
            <a:ext cx="2360379" cy="1853991"/>
          </a:xfrm>
          <a:prstGeom prst="rect">
            <a:avLst/>
          </a:prstGeom>
        </p:spPr>
      </p:pic>
      <p:pic>
        <p:nvPicPr>
          <p:cNvPr id="59" name="Picture 58"/>
          <p:cNvPicPr/>
          <p:nvPr/>
        </p:nvPicPr>
        <p:blipFill rotWithShape="1">
          <a:blip r:embed="rId37" cstate="print">
            <a:extLst>
              <a:ext uri="{28A0092B-C50C-407E-A947-70E740481C1C}">
                <a14:useLocalDpi xmlns:a14="http://schemas.microsoft.com/office/drawing/2010/main" val="0"/>
              </a:ext>
            </a:extLst>
          </a:blip>
          <a:srcRect t="5351" r="3598"/>
          <a:stretch/>
        </p:blipFill>
        <p:spPr>
          <a:xfrm>
            <a:off x="4836634" y="3447217"/>
            <a:ext cx="2327654" cy="1853991"/>
          </a:xfrm>
          <a:prstGeom prst="rect">
            <a:avLst/>
          </a:prstGeom>
        </p:spPr>
      </p:pic>
    </p:spTree>
    <p:extLst>
      <p:ext uri="{BB962C8B-B14F-4D97-AF65-F5344CB8AC3E}">
        <p14:creationId xmlns:p14="http://schemas.microsoft.com/office/powerpoint/2010/main" val="39053717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45</a:t>
            </a:fld>
            <a:endParaRPr lang="zh-TW" altLang="en-US" dirty="0"/>
          </a:p>
        </p:txBody>
      </p:sp>
      <p:sp>
        <p:nvSpPr>
          <p:cNvPr id="13" name="Rectangle 12"/>
          <p:cNvSpPr/>
          <p:nvPr/>
        </p:nvSpPr>
        <p:spPr>
          <a:xfrm>
            <a:off x="4139684" y="4367305"/>
            <a:ext cx="5382344" cy="523220"/>
          </a:xfrm>
          <a:prstGeom prst="rect">
            <a:avLst/>
          </a:prstGeom>
        </p:spPr>
        <p:txBody>
          <a:bodyPr wrap="square">
            <a:spAutoFit/>
          </a:bodyPr>
          <a:lstStyle/>
          <a:p>
            <a:pPr algn="ctr"/>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30. </a:t>
            </a:r>
            <a:r>
              <a:rPr lang="en-US" sz="1400" kern="100" dirty="0">
                <a:latin typeface="Times New Roman" panose="02020603050405020304" pitchFamily="18" charset="0"/>
                <a:ea typeface="PMingLiU"/>
                <a:cs typeface="Times New Roman" panose="02020603050405020304" pitchFamily="18" charset="0"/>
              </a:rPr>
              <a:t>Represents the length and width of vessel four for </a:t>
            </a:r>
            <a:endParaRPr lang="en-US" sz="1400" kern="100" dirty="0" smtClean="0">
              <a:latin typeface="Times New Roman" panose="02020603050405020304" pitchFamily="18" charset="0"/>
              <a:ea typeface="PMingLiU"/>
              <a:cs typeface="Times New Roman" panose="02020603050405020304" pitchFamily="18" charset="0"/>
            </a:endParaRPr>
          </a:p>
          <a:p>
            <a:pPr algn="ctr"/>
            <a:r>
              <a:rPr lang="en-US" sz="1400" kern="100" dirty="0" smtClean="0">
                <a:latin typeface="Times New Roman" panose="02020603050405020304" pitchFamily="18" charset="0"/>
                <a:ea typeface="PMingLiU"/>
                <a:cs typeface="Times New Roman" panose="02020603050405020304" pitchFamily="18" charset="0"/>
              </a:rPr>
              <a:t>image8.</a:t>
            </a:r>
            <a:endParaRPr lang="en-IN" sz="1400" dirty="0">
              <a:latin typeface="Times New Roman" panose="02020603050405020304" pitchFamily="18" charset="0"/>
              <a:cs typeface="Times New Roman" panose="02020603050405020304" pitchFamily="18" charset="0"/>
            </a:endParaRPr>
          </a:p>
        </p:txBody>
      </p:sp>
      <p:sp>
        <p:nvSpPr>
          <p:cNvPr id="14" name="Rectangle 13"/>
          <p:cNvSpPr/>
          <p:nvPr/>
        </p:nvSpPr>
        <p:spPr>
          <a:xfrm>
            <a:off x="-409897" y="4381316"/>
            <a:ext cx="5382344" cy="523220"/>
          </a:xfrm>
          <a:prstGeom prst="rect">
            <a:avLst/>
          </a:prstGeom>
        </p:spPr>
        <p:txBody>
          <a:bodyPr wrap="square">
            <a:spAutoFit/>
          </a:bodyPr>
          <a:lstStyle/>
          <a:p>
            <a:pPr algn="ctr"/>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29.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three </a:t>
            </a:r>
            <a:r>
              <a:rPr lang="en-US" sz="1400" kern="100" dirty="0">
                <a:latin typeface="Times New Roman" panose="02020603050405020304" pitchFamily="18" charset="0"/>
                <a:ea typeface="PMingLiU"/>
                <a:cs typeface="Times New Roman" panose="02020603050405020304" pitchFamily="18" charset="0"/>
              </a:rPr>
              <a:t>for </a:t>
            </a:r>
            <a:endParaRPr lang="en-US" sz="1400" kern="100" dirty="0" smtClean="0">
              <a:latin typeface="Times New Roman" panose="02020603050405020304" pitchFamily="18" charset="0"/>
              <a:ea typeface="PMingLiU"/>
              <a:cs typeface="Times New Roman" panose="02020603050405020304" pitchFamily="18" charset="0"/>
            </a:endParaRPr>
          </a:p>
          <a:p>
            <a:pPr algn="ctr"/>
            <a:r>
              <a:rPr lang="en-US" sz="1400" kern="100" dirty="0" smtClean="0">
                <a:latin typeface="Times New Roman" panose="02020603050405020304" pitchFamily="18" charset="0"/>
                <a:ea typeface="PMingLiU"/>
                <a:cs typeface="Times New Roman" panose="02020603050405020304" pitchFamily="18" charset="0"/>
              </a:rPr>
              <a:t>image8.</a:t>
            </a:r>
            <a:endParaRPr lang="en-IN" sz="1400" dirty="0">
              <a:latin typeface="Times New Roman" panose="02020603050405020304" pitchFamily="18" charset="0"/>
              <a:cs typeface="Times New Roman" panose="02020603050405020304" pitchFamily="18" charset="0"/>
            </a:endParaRPr>
          </a:p>
        </p:txBody>
      </p:sp>
      <p:sp>
        <p:nvSpPr>
          <p:cNvPr id="15" name="Rectangle 14"/>
          <p:cNvSpPr/>
          <p:nvPr/>
        </p:nvSpPr>
        <p:spPr>
          <a:xfrm>
            <a:off x="4086200" y="1249596"/>
            <a:ext cx="5382344" cy="523220"/>
          </a:xfrm>
          <a:prstGeom prst="rect">
            <a:avLst/>
          </a:prstGeom>
        </p:spPr>
        <p:txBody>
          <a:bodyPr wrap="square">
            <a:spAutoFit/>
          </a:bodyPr>
          <a:lstStyle/>
          <a:p>
            <a:pPr algn="ctr"/>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28.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two </a:t>
            </a:r>
            <a:r>
              <a:rPr lang="en-US" sz="1400" kern="100" dirty="0">
                <a:latin typeface="Times New Roman" panose="02020603050405020304" pitchFamily="18" charset="0"/>
                <a:ea typeface="PMingLiU"/>
                <a:cs typeface="Times New Roman" panose="02020603050405020304" pitchFamily="18" charset="0"/>
              </a:rPr>
              <a:t>for </a:t>
            </a:r>
            <a:endParaRPr lang="en-US" sz="1400" kern="100" dirty="0" smtClean="0">
              <a:latin typeface="Times New Roman" panose="02020603050405020304" pitchFamily="18" charset="0"/>
              <a:ea typeface="PMingLiU"/>
              <a:cs typeface="Times New Roman" panose="02020603050405020304" pitchFamily="18" charset="0"/>
            </a:endParaRPr>
          </a:p>
          <a:p>
            <a:pPr algn="ctr"/>
            <a:r>
              <a:rPr lang="en-US" sz="1400" kern="100" dirty="0" smtClean="0">
                <a:latin typeface="Times New Roman" panose="02020603050405020304" pitchFamily="18" charset="0"/>
                <a:ea typeface="PMingLiU"/>
                <a:cs typeface="Times New Roman" panose="02020603050405020304" pitchFamily="18" charset="0"/>
              </a:rPr>
              <a:t>image8.</a:t>
            </a:r>
            <a:endParaRPr lang="en-IN" sz="1400" dirty="0">
              <a:latin typeface="Times New Roman" panose="02020603050405020304" pitchFamily="18" charset="0"/>
              <a:cs typeface="Times New Roman" panose="02020603050405020304" pitchFamily="18" charset="0"/>
            </a:endParaRPr>
          </a:p>
        </p:txBody>
      </p:sp>
      <p:sp>
        <p:nvSpPr>
          <p:cNvPr id="16" name="Rectangle 15"/>
          <p:cNvSpPr/>
          <p:nvPr/>
        </p:nvSpPr>
        <p:spPr>
          <a:xfrm>
            <a:off x="14514" y="1249596"/>
            <a:ext cx="4413470" cy="523220"/>
          </a:xfrm>
          <a:prstGeom prst="rect">
            <a:avLst/>
          </a:prstGeom>
        </p:spPr>
        <p:txBody>
          <a:bodyPr wrap="square">
            <a:spAutoFit/>
          </a:bodyPr>
          <a:lstStyle/>
          <a:p>
            <a:pPr algn="ctr"/>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27.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one </a:t>
            </a:r>
            <a:r>
              <a:rPr lang="en-US" sz="1400" kern="100" dirty="0">
                <a:latin typeface="Times New Roman" panose="02020603050405020304" pitchFamily="18" charset="0"/>
                <a:ea typeface="PMingLiU"/>
                <a:cs typeface="Times New Roman" panose="02020603050405020304" pitchFamily="18" charset="0"/>
              </a:rPr>
              <a:t>for </a:t>
            </a:r>
            <a:endParaRPr lang="en-US" sz="1400" kern="100" dirty="0" smtClean="0">
              <a:latin typeface="Times New Roman" panose="02020603050405020304" pitchFamily="18" charset="0"/>
              <a:ea typeface="PMingLiU"/>
              <a:cs typeface="Times New Roman" panose="02020603050405020304" pitchFamily="18" charset="0"/>
            </a:endParaRPr>
          </a:p>
          <a:p>
            <a:pPr algn="ctr"/>
            <a:r>
              <a:rPr lang="en-US" sz="1400" kern="100" dirty="0" smtClean="0">
                <a:latin typeface="Times New Roman" panose="02020603050405020304" pitchFamily="18" charset="0"/>
                <a:ea typeface="PMingLiU"/>
                <a:cs typeface="Times New Roman" panose="02020603050405020304" pitchFamily="18" charset="0"/>
              </a:rPr>
              <a:t>image8.</a:t>
            </a:r>
            <a:endParaRPr lang="en-IN" sz="1400" dirty="0">
              <a:latin typeface="Times New Roman" panose="02020603050405020304" pitchFamily="18" charset="0"/>
              <a:cs typeface="Times New Roman" panose="02020603050405020304" pitchFamily="18" charset="0"/>
            </a:endParaRPr>
          </a:p>
        </p:txBody>
      </p:sp>
      <p:sp>
        <p:nvSpPr>
          <p:cNvPr id="17" name="Rectangle 16"/>
          <p:cNvSpPr/>
          <p:nvPr/>
        </p:nvSpPr>
        <p:spPr>
          <a:xfrm>
            <a:off x="14514" y="301367"/>
            <a:ext cx="9129486"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Length and Width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8 Stage 2</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117503516"/>
              </p:ext>
            </p:extLst>
          </p:nvPr>
        </p:nvGraphicFramePr>
        <p:xfrm>
          <a:off x="134567" y="1791715"/>
          <a:ext cx="4293417" cy="2380673"/>
        </p:xfrm>
        <a:graphic>
          <a:graphicData uri="http://schemas.openxmlformats.org/drawingml/2006/table">
            <a:tbl>
              <a:tblPr firstRow="1" firstCol="1" bandRow="1">
                <a:tableStyleId>{B301B821-A1FF-4177-AEE7-76D212191A09}</a:tableStyleId>
              </a:tblPr>
              <a:tblGrid>
                <a:gridCol w="1094133"/>
                <a:gridCol w="1094133"/>
                <a:gridCol w="1071573"/>
                <a:gridCol w="1033578"/>
              </a:tblGrid>
              <a:tr h="447314">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53613">
                <a:tc rowSpan="5">
                  <a:txBody>
                    <a:bodyPr/>
                    <a:lstStyle/>
                    <a:p>
                      <a:pPr>
                        <a:spcAft>
                          <a:spcPts val="0"/>
                        </a:spcAft>
                      </a:pPr>
                      <a:r>
                        <a:rPr lang="en-US" sz="1200" b="0" kern="100">
                          <a:effectLst/>
                          <a:latin typeface="Times New Roman" panose="02020603050405020304" pitchFamily="18" charset="0"/>
                          <a:cs typeface="Times New Roman" panose="02020603050405020304" pitchFamily="18" charset="0"/>
                        </a:rPr>
                        <a:t>1</a:t>
                      </a:r>
                      <a:endParaRPr lang="en-IN" sz="1200" b="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23.32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53613">
                <a:tc vMerge="1">
                  <a:txBody>
                    <a:bodyPr/>
                    <a:lstStyle/>
                    <a:p>
                      <a:endParaRPr lang="en-IN"/>
                    </a:p>
                  </a:txBody>
                  <a:tcPr/>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V7</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106.25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3.60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53613">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26.02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3.62</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r h="253613">
                <a:tc vMerge="1">
                  <a:txBody>
                    <a:bodyPr/>
                    <a:lstStyle/>
                    <a:p>
                      <a:endParaRPr lang="en-IN"/>
                    </a:p>
                  </a:txBody>
                  <a:tcPr/>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V3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136.19</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dirty="0">
                          <a:effectLst/>
                          <a:latin typeface="Times New Roman" panose="02020603050405020304" pitchFamily="18" charset="0"/>
                          <a:cs typeface="Times New Roman" panose="02020603050405020304" pitchFamily="18" charset="0"/>
                        </a:rPr>
                        <a:t>3.42</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r h="253613">
                <a:tc vMerge="1">
                  <a:txBody>
                    <a:bodyPr/>
                    <a:lstStyle/>
                    <a:p>
                      <a:endParaRPr lang="en-IN"/>
                    </a:p>
                  </a:txBody>
                  <a:tcPr/>
                </a:tc>
                <a:tc>
                  <a:txBody>
                    <a:bodyPr/>
                    <a:lstStyle/>
                    <a:p>
                      <a:pPr>
                        <a:spcAft>
                          <a:spcPts val="0"/>
                        </a:spcAft>
                      </a:pPr>
                      <a:r>
                        <a:rPr lang="en-IN" sz="1200" kern="100" dirty="0">
                          <a:effectLst/>
                          <a:latin typeface="Times New Roman" panose="02020603050405020304" pitchFamily="18" charset="0"/>
                          <a:cs typeface="Times New Roman" panose="02020603050405020304" pitchFamily="18" charset="0"/>
                        </a:rPr>
                        <a:t>V2</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dirty="0">
                          <a:effectLst/>
                          <a:latin typeface="Times New Roman" panose="02020603050405020304" pitchFamily="18" charset="0"/>
                          <a:cs typeface="Times New Roman" panose="02020603050405020304" pitchFamily="18" charset="0"/>
                        </a:rPr>
                        <a:t>70.72</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3.20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665294">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endParaRPr lang="en-IN" sz="1000" dirty="0">
                        <a:effectLst/>
                        <a:latin typeface="Times New Roman" panose="02020603050405020304" pitchFamily="18" charset="0"/>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362.50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3.52</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62065741"/>
              </p:ext>
            </p:extLst>
          </p:nvPr>
        </p:nvGraphicFramePr>
        <p:xfrm>
          <a:off x="4617132" y="1772816"/>
          <a:ext cx="4427449" cy="2399572"/>
        </p:xfrm>
        <a:graphic>
          <a:graphicData uri="http://schemas.openxmlformats.org/drawingml/2006/table">
            <a:tbl>
              <a:tblPr firstRow="1" firstCol="1" bandRow="1">
                <a:tableStyleId>{B301B821-A1FF-4177-AEE7-76D212191A09}</a:tableStyleId>
              </a:tblPr>
              <a:tblGrid>
                <a:gridCol w="1113812"/>
                <a:gridCol w="1138591"/>
                <a:gridCol w="1138591"/>
                <a:gridCol w="1036455"/>
              </a:tblGrid>
              <a:tr h="223281">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Width (Pixels)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r h="208524">
                <a:tc rowSpan="6">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2</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V17</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45.69</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3.82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53437">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30.08</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53437">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25.50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3.60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r h="253437">
                <a:tc vMerge="1">
                  <a:txBody>
                    <a:bodyPr/>
                    <a:lstStyle/>
                    <a:p>
                      <a:endParaRPr lang="en-IN"/>
                    </a:p>
                  </a:txBody>
                  <a:tcPr/>
                </a:tc>
                <a:tc>
                  <a:txBody>
                    <a:bodyPr/>
                    <a:lstStyle/>
                    <a:p>
                      <a:pPr>
                        <a:spcAft>
                          <a:spcPts val="0"/>
                        </a:spcAft>
                      </a:pPr>
                      <a:r>
                        <a:rPr lang="en-IN" sz="1200" kern="100" dirty="0">
                          <a:effectLst/>
                          <a:latin typeface="Times New Roman" panose="02020603050405020304" pitchFamily="18" charset="0"/>
                          <a:cs typeface="Times New Roman" panose="02020603050405020304" pitchFamily="18" charset="0"/>
                        </a:rPr>
                        <a:t>V6</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128.29</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3.60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38038">
                <a:tc vMerge="1">
                  <a:txBody>
                    <a:bodyPr/>
                    <a:lstStyle/>
                    <a:p>
                      <a:endParaRPr lang="en-IN"/>
                    </a:p>
                  </a:txBody>
                  <a:tcPr/>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V4</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16.03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3.42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53437">
                <a:tc vMerge="1">
                  <a:txBody>
                    <a:bodyPr/>
                    <a:lstStyle/>
                    <a:p>
                      <a:endParaRPr lang="en-IN"/>
                    </a:p>
                  </a:txBody>
                  <a:tcPr/>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V1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29.15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3.20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563977">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274.74</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3.57</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2192346"/>
              </p:ext>
            </p:extLst>
          </p:nvPr>
        </p:nvGraphicFramePr>
        <p:xfrm>
          <a:off x="134567" y="4906778"/>
          <a:ext cx="4293417" cy="603284"/>
        </p:xfrm>
        <a:graphic>
          <a:graphicData uri="http://schemas.openxmlformats.org/drawingml/2006/table">
            <a:tbl>
              <a:tblPr firstRow="1" firstCol="1" bandRow="1">
                <a:tableStyleId>{B301B821-A1FF-4177-AEE7-76D212191A09}</a:tableStyleId>
              </a:tblPr>
              <a:tblGrid>
                <a:gridCol w="1095496"/>
                <a:gridCol w="1094902"/>
                <a:gridCol w="1095496"/>
                <a:gridCol w="1007523"/>
              </a:tblGrid>
              <a:tr h="241149">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Width (Pixels)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r h="227999">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3</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V18</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84.65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2.80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61497713"/>
              </p:ext>
            </p:extLst>
          </p:nvPr>
        </p:nvGraphicFramePr>
        <p:xfrm>
          <a:off x="4632773" y="4918731"/>
          <a:ext cx="4411807" cy="598501"/>
        </p:xfrm>
        <a:graphic>
          <a:graphicData uri="http://schemas.openxmlformats.org/drawingml/2006/table">
            <a:tbl>
              <a:tblPr firstRow="1" firstCol="1" bandRow="1">
                <a:tableStyleId>{B301B821-A1FF-4177-AEE7-76D212191A09}</a:tableStyleId>
              </a:tblPr>
              <a:tblGrid>
                <a:gridCol w="1125704"/>
                <a:gridCol w="1125094"/>
                <a:gridCol w="1125704"/>
                <a:gridCol w="1035305"/>
              </a:tblGrid>
              <a:tr h="247527">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Length (Pixels)</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23216">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4</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V19</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34.06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2.80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bl>
          </a:graphicData>
        </a:graphic>
      </p:graphicFrame>
    </p:spTree>
    <p:extLst>
      <p:ext uri="{BB962C8B-B14F-4D97-AF65-F5344CB8AC3E}">
        <p14:creationId xmlns:p14="http://schemas.microsoft.com/office/powerpoint/2010/main" val="24005007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04"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7000" y="-3699197"/>
            <a:ext cx="25431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803" name="Picture 1039" descr="untitled14"/>
          <p:cNvPicPr>
            <a:picLocks noChangeAspect="1" noChangeArrowheads="1"/>
          </p:cNvPicPr>
          <p:nvPr/>
        </p:nvPicPr>
        <p:blipFill>
          <a:blip r:embed="rId4">
            <a:extLst>
              <a:ext uri="{28A0092B-C50C-407E-A947-70E740481C1C}">
                <a14:useLocalDpi xmlns:a14="http://schemas.microsoft.com/office/drawing/2010/main" val="0"/>
              </a:ext>
            </a:extLst>
          </a:blip>
          <a:srcRect t="5107"/>
          <a:stretch>
            <a:fillRect/>
          </a:stretch>
        </p:blipFill>
        <p:spPr bwMode="auto">
          <a:xfrm>
            <a:off x="6517000" y="-3699197"/>
            <a:ext cx="24955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802" name="Picture 58"/>
          <p:cNvPicPr>
            <a:picLocks noChangeAspect="1" noChangeArrowheads="1"/>
          </p:cNvPicPr>
          <p:nvPr/>
        </p:nvPicPr>
        <p:blipFill>
          <a:blip r:embed="rId5">
            <a:extLst>
              <a:ext uri="{28A0092B-C50C-407E-A947-70E740481C1C}">
                <a14:useLocalDpi xmlns:a14="http://schemas.microsoft.com/office/drawing/2010/main" val="0"/>
              </a:ext>
            </a:extLst>
          </a:blip>
          <a:srcRect l="36237" t="18747" r="36098" b="34444"/>
          <a:stretch>
            <a:fillRect/>
          </a:stretch>
        </p:blipFill>
        <p:spPr bwMode="auto">
          <a:xfrm>
            <a:off x="6517000" y="-3699197"/>
            <a:ext cx="25717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1801"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l="1392" t="2803" r="1392" b="1373"/>
          <a:stretch>
            <a:fillRect/>
          </a:stretch>
        </p:blipFill>
        <p:spPr bwMode="auto">
          <a:xfrm>
            <a:off x="6517000" y="-3699197"/>
            <a:ext cx="25336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1800" name="Picture 1042" descr="untitled7"/>
          <p:cNvPicPr>
            <a:picLocks noChangeAspect="1" noChangeArrowheads="1"/>
          </p:cNvPicPr>
          <p:nvPr/>
        </p:nvPicPr>
        <p:blipFill>
          <a:blip r:embed="rId7">
            <a:extLst>
              <a:ext uri="{28A0092B-C50C-407E-A947-70E740481C1C}">
                <a14:useLocalDpi xmlns:a14="http://schemas.microsoft.com/office/drawing/2010/main" val="0"/>
              </a:ext>
            </a:extLst>
          </a:blip>
          <a:srcRect t="9605"/>
          <a:stretch>
            <a:fillRect/>
          </a:stretch>
        </p:blipFill>
        <p:spPr bwMode="auto">
          <a:xfrm>
            <a:off x="6517000" y="-3699197"/>
            <a:ext cx="2762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1799"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7000" y="-3699197"/>
            <a:ext cx="25336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8" name="Picture 1044" descr="untitled15"/>
          <p:cNvPicPr>
            <a:picLocks noChangeAspect="1" noChangeArrowheads="1"/>
          </p:cNvPicPr>
          <p:nvPr/>
        </p:nvPicPr>
        <p:blipFill>
          <a:blip r:embed="rId9" cstate="print">
            <a:extLst>
              <a:ext uri="{28A0092B-C50C-407E-A947-70E740481C1C}">
                <a14:useLocalDpi xmlns:a14="http://schemas.microsoft.com/office/drawing/2010/main" val="0"/>
              </a:ext>
            </a:extLst>
          </a:blip>
          <a:srcRect t="4681"/>
          <a:stretch>
            <a:fillRect/>
          </a:stretch>
        </p:blipFill>
        <p:spPr bwMode="auto">
          <a:xfrm>
            <a:off x="6517000" y="-3699197"/>
            <a:ext cx="24098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7" name="Picture 53"/>
          <p:cNvPicPr>
            <a:picLocks noChangeAspect="1" noChangeArrowheads="1"/>
          </p:cNvPicPr>
          <p:nvPr/>
        </p:nvPicPr>
        <p:blipFill>
          <a:blip r:embed="rId10">
            <a:extLst>
              <a:ext uri="{28A0092B-C50C-407E-A947-70E740481C1C}">
                <a14:useLocalDpi xmlns:a14="http://schemas.microsoft.com/office/drawing/2010/main" val="0"/>
              </a:ext>
            </a:extLst>
          </a:blip>
          <a:srcRect l="36613" t="23389" r="35039" b="31792"/>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96" name="Picture 9"/>
          <p:cNvPicPr>
            <a:picLocks noChangeAspect="1" noChangeArrowheads="1"/>
          </p:cNvPicPr>
          <p:nvPr/>
        </p:nvPicPr>
        <p:blipFill>
          <a:blip r:embed="rId11">
            <a:extLst>
              <a:ext uri="{28A0092B-C50C-407E-A947-70E740481C1C}">
                <a14:useLocalDpi xmlns:a14="http://schemas.microsoft.com/office/drawing/2010/main" val="0"/>
              </a:ext>
            </a:extLst>
          </a:blip>
          <a:srcRect l="2190" t="1822" r="2190" b="1822"/>
          <a:stretch>
            <a:fillRect/>
          </a:stretch>
        </p:blipFill>
        <p:spPr bwMode="auto">
          <a:xfrm>
            <a:off x="6517000" y="-3699197"/>
            <a:ext cx="2438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795" name="Picture 107" descr="untitled16"/>
          <p:cNvPicPr>
            <a:picLocks noChangeAspect="1" noChangeArrowheads="1"/>
          </p:cNvPicPr>
          <p:nvPr/>
        </p:nvPicPr>
        <p:blipFill>
          <a:blip r:embed="rId12">
            <a:extLst>
              <a:ext uri="{28A0092B-C50C-407E-A947-70E740481C1C}">
                <a14:useLocalDpi xmlns:a14="http://schemas.microsoft.com/office/drawing/2010/main" val="0"/>
              </a:ext>
            </a:extLst>
          </a:blip>
          <a:srcRect t="5173"/>
          <a:stretch>
            <a:fillRect/>
          </a:stretch>
        </p:blipFill>
        <p:spPr bwMode="auto">
          <a:xfrm>
            <a:off x="6517000" y="-3699197"/>
            <a:ext cx="28670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1794" name="Picture 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7000" y="-3699197"/>
            <a:ext cx="25241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1793" name="Picture 1032" descr="untitled17"/>
          <p:cNvPicPr>
            <a:picLocks noChangeAspect="1" noChangeArrowheads="1"/>
          </p:cNvPicPr>
          <p:nvPr/>
        </p:nvPicPr>
        <p:blipFill>
          <a:blip r:embed="rId14" cstate="print">
            <a:extLst>
              <a:ext uri="{28A0092B-C50C-407E-A947-70E740481C1C}">
                <a14:useLocalDpi xmlns:a14="http://schemas.microsoft.com/office/drawing/2010/main" val="0"/>
              </a:ext>
            </a:extLst>
          </a:blip>
          <a:srcRect t="6248"/>
          <a:stretch>
            <a:fillRect/>
          </a:stretch>
        </p:blipFill>
        <p:spPr bwMode="auto">
          <a:xfrm>
            <a:off x="6517000" y="-3699197"/>
            <a:ext cx="24384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92" name="Picture 13"/>
          <p:cNvPicPr>
            <a:picLocks noChangeAspect="1" noChangeArrowheads="1"/>
          </p:cNvPicPr>
          <p:nvPr/>
        </p:nvPicPr>
        <p:blipFill>
          <a:blip r:embed="rId15">
            <a:extLst>
              <a:ext uri="{28A0092B-C50C-407E-A947-70E740481C1C}">
                <a14:useLocalDpi xmlns:a14="http://schemas.microsoft.com/office/drawing/2010/main" val="0"/>
              </a:ext>
            </a:extLst>
          </a:blip>
          <a:srcRect l="33463" t="19185" r="37463" b="24788"/>
          <a:stretch>
            <a:fillRect/>
          </a:stretch>
        </p:blipFill>
        <p:spPr bwMode="auto">
          <a:xfrm>
            <a:off x="6517000" y="-3699197"/>
            <a:ext cx="25717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31791" name="Picture 1030" descr="untitled8"/>
          <p:cNvPicPr>
            <a:picLocks noChangeAspect="1" noChangeArrowheads="1"/>
          </p:cNvPicPr>
          <p:nvPr/>
        </p:nvPicPr>
        <p:blipFill>
          <a:blip r:embed="rId16">
            <a:extLst>
              <a:ext uri="{28A0092B-C50C-407E-A947-70E740481C1C}">
                <a14:useLocalDpi xmlns:a14="http://schemas.microsoft.com/office/drawing/2010/main" val="0"/>
              </a:ext>
            </a:extLst>
          </a:blip>
          <a:srcRect r="8641"/>
          <a:stretch>
            <a:fillRect/>
          </a:stretch>
        </p:blipFill>
        <p:spPr bwMode="auto">
          <a:xfrm>
            <a:off x="6517000" y="-3699197"/>
            <a:ext cx="24669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90" name="Picture 1031" descr="untitled18"/>
          <p:cNvPicPr>
            <a:picLocks noChangeAspect="1" noChangeArrowheads="1"/>
          </p:cNvPicPr>
          <p:nvPr/>
        </p:nvPicPr>
        <p:blipFill>
          <a:blip r:embed="rId17">
            <a:extLst>
              <a:ext uri="{28A0092B-C50C-407E-A947-70E740481C1C}">
                <a14:useLocalDpi xmlns:a14="http://schemas.microsoft.com/office/drawing/2010/main" val="0"/>
              </a:ext>
            </a:extLst>
          </a:blip>
          <a:srcRect t="6897" r="4556"/>
          <a:stretch>
            <a:fillRect/>
          </a:stretch>
        </p:blipFill>
        <p:spPr bwMode="auto">
          <a:xfrm>
            <a:off x="6517000" y="-3699197"/>
            <a:ext cx="26574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1789" name="Picture 4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7000" y="-3699197"/>
            <a:ext cx="24669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31788" name="Picture 6" descr="untitled21"/>
          <p:cNvPicPr>
            <a:picLocks noChangeAspect="1" noChangeArrowheads="1"/>
          </p:cNvPicPr>
          <p:nvPr/>
        </p:nvPicPr>
        <p:blipFill>
          <a:blip r:embed="rId19" cstate="print">
            <a:extLst>
              <a:ext uri="{28A0092B-C50C-407E-A947-70E740481C1C}">
                <a14:useLocalDpi xmlns:a14="http://schemas.microsoft.com/office/drawing/2010/main" val="0"/>
              </a:ext>
            </a:extLst>
          </a:blip>
          <a:srcRect t="4750"/>
          <a:stretch>
            <a:fillRect/>
          </a:stretch>
        </p:blipFill>
        <p:spPr bwMode="auto">
          <a:xfrm>
            <a:off x="6517000" y="-3699197"/>
            <a:ext cx="238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787" name="Picture 43"/>
          <p:cNvPicPr>
            <a:picLocks noChangeAspect="1" noChangeArrowheads="1"/>
          </p:cNvPicPr>
          <p:nvPr/>
        </p:nvPicPr>
        <p:blipFill>
          <a:blip r:embed="rId20">
            <a:extLst>
              <a:ext uri="{28A0092B-C50C-407E-A947-70E740481C1C}">
                <a14:useLocalDpi xmlns:a14="http://schemas.microsoft.com/office/drawing/2010/main" val="0"/>
              </a:ext>
            </a:extLst>
          </a:blip>
          <a:srcRect l="21458" t="26189" r="48618" b="17784"/>
          <a:stretch>
            <a:fillRect/>
          </a:stretch>
        </p:blipFill>
        <p:spPr bwMode="auto">
          <a:xfrm>
            <a:off x="6517000" y="-3699197"/>
            <a:ext cx="2514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86" name="Picture 21" descr="untitled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17000" y="-3699197"/>
            <a:ext cx="24384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1785" name="Picture 32" descr="untitled19"/>
          <p:cNvPicPr>
            <a:picLocks noChangeAspect="1" noChangeArrowheads="1"/>
          </p:cNvPicPr>
          <p:nvPr/>
        </p:nvPicPr>
        <p:blipFill>
          <a:blip r:embed="rId22">
            <a:extLst>
              <a:ext uri="{28A0092B-C50C-407E-A947-70E740481C1C}">
                <a14:useLocalDpi xmlns:a14="http://schemas.microsoft.com/office/drawing/2010/main" val="0"/>
              </a:ext>
            </a:extLst>
          </a:blip>
          <a:srcRect t="6281"/>
          <a:stretch>
            <a:fillRect/>
          </a:stretch>
        </p:blipFill>
        <p:spPr bwMode="auto">
          <a:xfrm>
            <a:off x="6517000" y="-3699197"/>
            <a:ext cx="27717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31784"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7000" y="-3699197"/>
            <a:ext cx="25336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1783" name="Picture 1051" descr="untitled24"/>
          <p:cNvPicPr>
            <a:picLocks noChangeAspect="1" noChangeArrowheads="1"/>
          </p:cNvPicPr>
          <p:nvPr/>
        </p:nvPicPr>
        <p:blipFill>
          <a:blip r:embed="rId24" cstate="print">
            <a:extLst>
              <a:ext uri="{28A0092B-C50C-407E-A947-70E740481C1C}">
                <a14:useLocalDpi xmlns:a14="http://schemas.microsoft.com/office/drawing/2010/main" val="0"/>
              </a:ext>
            </a:extLst>
          </a:blip>
          <a:srcRect t="5251"/>
          <a:stretch>
            <a:fillRect/>
          </a:stretch>
        </p:blipFill>
        <p:spPr bwMode="auto">
          <a:xfrm>
            <a:off x="6517000" y="-3699197"/>
            <a:ext cx="24479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1782" name="Picture 11"/>
          <p:cNvPicPr>
            <a:picLocks noChangeAspect="1" noChangeArrowheads="1"/>
          </p:cNvPicPr>
          <p:nvPr/>
        </p:nvPicPr>
        <p:blipFill>
          <a:blip r:embed="rId25">
            <a:extLst>
              <a:ext uri="{28A0092B-C50C-407E-A947-70E740481C1C}">
                <a14:useLocalDpi xmlns:a14="http://schemas.microsoft.com/office/drawing/2010/main" val="0"/>
              </a:ext>
            </a:extLst>
          </a:blip>
          <a:srcRect l="27951" t="33192" r="47192" b="20586"/>
          <a:stretch>
            <a:fillRect/>
          </a:stretch>
        </p:blipFill>
        <p:spPr bwMode="auto">
          <a:xfrm>
            <a:off x="6517000" y="-3699197"/>
            <a:ext cx="2476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1781" name="Picture 1052" descr="untitled2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17000" y="-3699197"/>
            <a:ext cx="2447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1780" name="Picture 24"/>
          <p:cNvPicPr>
            <a:picLocks noChangeAspect="1" noChangeArrowheads="1"/>
          </p:cNvPicPr>
          <p:nvPr/>
        </p:nvPicPr>
        <p:blipFill>
          <a:blip r:embed="rId27">
            <a:extLst>
              <a:ext uri="{28A0092B-C50C-407E-A947-70E740481C1C}">
                <a14:useLocalDpi xmlns:a14="http://schemas.microsoft.com/office/drawing/2010/main" val="0"/>
              </a:ext>
            </a:extLst>
          </a:blip>
          <a:srcRect l="197" t="5351" r="-197" b="-32"/>
          <a:stretch>
            <a:fillRect/>
          </a:stretch>
        </p:blipFill>
        <p:spPr bwMode="auto">
          <a:xfrm>
            <a:off x="6517000" y="-3699197"/>
            <a:ext cx="27336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1779" name="Picture 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517000" y="-3699197"/>
            <a:ext cx="250507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8" name="Picture 1061" descr="untitled28"/>
          <p:cNvPicPr>
            <a:picLocks noChangeAspect="1" noChangeArrowheads="1"/>
          </p:cNvPicPr>
          <p:nvPr/>
        </p:nvPicPr>
        <p:blipFill>
          <a:blip r:embed="rId29" cstate="print">
            <a:extLst>
              <a:ext uri="{28A0092B-C50C-407E-A947-70E740481C1C}">
                <a14:useLocalDpi xmlns:a14="http://schemas.microsoft.com/office/drawing/2010/main" val="0"/>
              </a:ext>
            </a:extLst>
          </a:blip>
          <a:srcRect t="5499"/>
          <a:stretch>
            <a:fillRect/>
          </a:stretch>
        </p:blipFill>
        <p:spPr bwMode="auto">
          <a:xfrm>
            <a:off x="6517000" y="-3699197"/>
            <a:ext cx="24098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1777" name="Picture 5"/>
          <p:cNvPicPr>
            <a:picLocks noChangeAspect="1" noChangeArrowheads="1"/>
          </p:cNvPicPr>
          <p:nvPr/>
        </p:nvPicPr>
        <p:blipFill>
          <a:blip r:embed="rId30">
            <a:extLst>
              <a:ext uri="{28A0092B-C50C-407E-A947-70E740481C1C}">
                <a14:useLocalDpi xmlns:a14="http://schemas.microsoft.com/office/drawing/2010/main" val="0"/>
              </a:ext>
            </a:extLst>
          </a:blip>
          <a:srcRect l="19289" t="24788" r="50000" b="17784"/>
          <a:stretch>
            <a:fillRect/>
          </a:stretch>
        </p:blipFill>
        <p:spPr bwMode="auto">
          <a:xfrm>
            <a:off x="6517000" y="-3699197"/>
            <a:ext cx="24860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76" name="Picture 1063" descr="untitled29"/>
          <p:cNvPicPr>
            <a:picLocks noChangeAspect="1" noChangeArrowheads="1"/>
          </p:cNvPicPr>
          <p:nvPr/>
        </p:nvPicPr>
        <p:blipFill>
          <a:blip r:embed="rId31" cstate="print">
            <a:extLst>
              <a:ext uri="{28A0092B-C50C-407E-A947-70E740481C1C}">
                <a14:useLocalDpi xmlns:a14="http://schemas.microsoft.com/office/drawing/2010/main" val="0"/>
              </a:ext>
            </a:extLst>
          </a:blip>
          <a:srcRect r="12236"/>
          <a:stretch>
            <a:fillRect/>
          </a:stretch>
        </p:blipFill>
        <p:spPr bwMode="auto">
          <a:xfrm>
            <a:off x="6517000" y="-3699197"/>
            <a:ext cx="24288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1775" name="Picture 1062" descr="untitled30"/>
          <p:cNvPicPr>
            <a:picLocks noChangeAspect="1" noChangeArrowheads="1"/>
          </p:cNvPicPr>
          <p:nvPr/>
        </p:nvPicPr>
        <p:blipFill>
          <a:blip r:embed="rId32">
            <a:extLst>
              <a:ext uri="{28A0092B-C50C-407E-A947-70E740481C1C}">
                <a14:useLocalDpi xmlns:a14="http://schemas.microsoft.com/office/drawing/2010/main" val="0"/>
              </a:ext>
            </a:extLst>
          </a:blip>
          <a:srcRect t="4774" r="8443"/>
          <a:stretch>
            <a:fillRect/>
          </a:stretch>
        </p:blipFill>
        <p:spPr bwMode="auto">
          <a:xfrm>
            <a:off x="6517000" y="-3699197"/>
            <a:ext cx="2695575"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45267" y="5445224"/>
            <a:ext cx="7415165" cy="523220"/>
          </a:xfrm>
          <a:prstGeom prst="rect">
            <a:avLst/>
          </a:prstGeom>
        </p:spPr>
        <p:txBody>
          <a:bodyPr wrap="square">
            <a:spAutoFit/>
          </a:bodyPr>
          <a:lstStyle/>
          <a:p>
            <a:pPr algn="ctr"/>
            <a:r>
              <a:rPr lang="en-US" sz="1400" kern="100" dirty="0">
                <a:latin typeface="Times New Roman" panose="02020603050405020304" pitchFamily="18" charset="0"/>
                <a:ea typeface="PMingLiU"/>
              </a:rPr>
              <a:t>Figure </a:t>
            </a:r>
            <a:r>
              <a:rPr lang="en-US" sz="1400" kern="100" dirty="0" smtClean="0">
                <a:latin typeface="Times New Roman" panose="02020603050405020304" pitchFamily="18" charset="0"/>
                <a:ea typeface="PMingLiU"/>
              </a:rPr>
              <a:t>29. </a:t>
            </a:r>
            <a:r>
              <a:rPr lang="en-US" sz="1400" kern="100" dirty="0">
                <a:latin typeface="Times New Roman" panose="02020603050405020304" pitchFamily="18" charset="0"/>
                <a:ea typeface="PMingLiU"/>
              </a:rPr>
              <a:t>(a) Input </a:t>
            </a:r>
            <a:r>
              <a:rPr lang="en-US" sz="1400" kern="100" dirty="0" smtClean="0">
                <a:latin typeface="Times New Roman" panose="02020603050405020304" pitchFamily="18" charset="0"/>
                <a:ea typeface="PMingLiU"/>
              </a:rPr>
              <a:t>image8 </a:t>
            </a:r>
            <a:r>
              <a:rPr lang="en-US" sz="1400" kern="100" dirty="0">
                <a:latin typeface="Times New Roman" panose="02020603050405020304" pitchFamily="18" charset="0"/>
                <a:ea typeface="PMingLiU"/>
              </a:rPr>
              <a:t>(b) clean vessel image (c) vessel segmented image with vessel labelled (d) length of vessel segments using geodesic distance transform. (e) Tortuosity of vessel segments.</a:t>
            </a:r>
            <a:endParaRPr lang="en-IN" sz="1400" dirty="0"/>
          </a:p>
        </p:txBody>
      </p:sp>
      <p:sp>
        <p:nvSpPr>
          <p:cNvPr id="53" name="Rectangle 52"/>
          <p:cNvSpPr/>
          <p:nvPr/>
        </p:nvSpPr>
        <p:spPr>
          <a:xfrm>
            <a:off x="1763688" y="3049215"/>
            <a:ext cx="383438" cy="307777"/>
          </a:xfrm>
          <a:prstGeom prst="rect">
            <a:avLst/>
          </a:prstGeom>
        </p:spPr>
        <p:txBody>
          <a:bodyPr wrap="none">
            <a:spAutoFit/>
          </a:bodyPr>
          <a:lstStyle/>
          <a:p>
            <a:r>
              <a:rPr lang="en-US" sz="1400" kern="100" dirty="0">
                <a:latin typeface="Times New Roman" panose="02020603050405020304" pitchFamily="18" charset="0"/>
                <a:ea typeface="PMingLiU"/>
              </a:rPr>
              <a:t>(a)</a:t>
            </a:r>
            <a:endParaRPr lang="en-IN" sz="1400" dirty="0"/>
          </a:p>
        </p:txBody>
      </p:sp>
      <p:sp>
        <p:nvSpPr>
          <p:cNvPr id="54" name="Rectangle 53"/>
          <p:cNvSpPr/>
          <p:nvPr/>
        </p:nvSpPr>
        <p:spPr>
          <a:xfrm>
            <a:off x="4404586" y="3049215"/>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(b)</a:t>
            </a:r>
            <a:endParaRPr lang="en-IN" sz="1400" dirty="0"/>
          </a:p>
        </p:txBody>
      </p:sp>
      <p:sp>
        <p:nvSpPr>
          <p:cNvPr id="55" name="Rectangle 54"/>
          <p:cNvSpPr/>
          <p:nvPr/>
        </p:nvSpPr>
        <p:spPr>
          <a:xfrm>
            <a:off x="7212898" y="3049215"/>
            <a:ext cx="383438" cy="307777"/>
          </a:xfrm>
          <a:prstGeom prst="rect">
            <a:avLst/>
          </a:prstGeom>
        </p:spPr>
        <p:txBody>
          <a:bodyPr wrap="none">
            <a:spAutoFit/>
          </a:bodyPr>
          <a:lstStyle/>
          <a:p>
            <a:r>
              <a:rPr lang="en-US" sz="1400" kern="100" dirty="0" smtClean="0">
                <a:latin typeface="Times New Roman" panose="02020603050405020304" pitchFamily="18" charset="0"/>
                <a:ea typeface="PMingLiU"/>
              </a:rPr>
              <a:t>(c)</a:t>
            </a:r>
            <a:endParaRPr lang="en-IN" sz="1400" dirty="0"/>
          </a:p>
        </p:txBody>
      </p:sp>
      <p:sp>
        <p:nvSpPr>
          <p:cNvPr id="56" name="Rectangle 55"/>
          <p:cNvSpPr/>
          <p:nvPr/>
        </p:nvSpPr>
        <p:spPr>
          <a:xfrm>
            <a:off x="3059832" y="5157192"/>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(d)</a:t>
            </a:r>
            <a:endParaRPr lang="en-IN" sz="1400" dirty="0"/>
          </a:p>
        </p:txBody>
      </p:sp>
      <p:sp>
        <p:nvSpPr>
          <p:cNvPr id="57" name="Rectangle 56"/>
          <p:cNvSpPr/>
          <p:nvPr/>
        </p:nvSpPr>
        <p:spPr>
          <a:xfrm>
            <a:off x="5907136" y="5157192"/>
            <a:ext cx="393056" cy="307777"/>
          </a:xfrm>
          <a:prstGeom prst="rect">
            <a:avLst/>
          </a:prstGeom>
        </p:spPr>
        <p:txBody>
          <a:bodyPr wrap="none">
            <a:spAutoFit/>
          </a:bodyPr>
          <a:lstStyle/>
          <a:p>
            <a:r>
              <a:rPr lang="en-US" sz="1400" kern="100" dirty="0" smtClean="0">
                <a:latin typeface="Times New Roman" panose="02020603050405020304" pitchFamily="18" charset="0"/>
                <a:ea typeface="PMingLiU"/>
              </a:rPr>
              <a:t>(e)</a:t>
            </a:r>
            <a:endParaRPr lang="en-IN" sz="1400" dirty="0"/>
          </a:p>
        </p:txBody>
      </p:sp>
      <p:sp>
        <p:nvSpPr>
          <p:cNvPr id="58" name="Rectangle 57"/>
          <p:cNvSpPr/>
          <p:nvPr/>
        </p:nvSpPr>
        <p:spPr>
          <a:xfrm>
            <a:off x="251520" y="301367"/>
            <a:ext cx="8352928"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Vessel Measurement Results – Image </a:t>
            </a:r>
            <a:r>
              <a:rPr lang="en-IN" sz="2800" b="1" dirty="0" smtClean="0">
                <a:solidFill>
                  <a:srgbClr val="00B050"/>
                </a:solidFill>
                <a:latin typeface="Times New Roman" panose="02020603050405020304" pitchFamily="18" charset="0"/>
                <a:cs typeface="Times New Roman" panose="02020603050405020304" pitchFamily="18" charset="0"/>
              </a:rPr>
              <a:t>9 Stage 2</a:t>
            </a: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8" name="Picture 47"/>
          <p:cNvPicPr/>
          <p:nvPr/>
        </p:nvPicPr>
        <p:blipFill>
          <a:blip r:embed="rId33" cstate="print">
            <a:extLst>
              <a:ext uri="{28A0092B-C50C-407E-A947-70E740481C1C}">
                <a14:useLocalDpi xmlns:a14="http://schemas.microsoft.com/office/drawing/2010/main" val="0"/>
              </a:ext>
            </a:extLst>
          </a:blip>
          <a:stretch>
            <a:fillRect/>
          </a:stretch>
        </p:blipFill>
        <p:spPr>
          <a:xfrm>
            <a:off x="702653" y="1393031"/>
            <a:ext cx="2347776" cy="1715527"/>
          </a:xfrm>
          <a:prstGeom prst="rect">
            <a:avLst/>
          </a:prstGeom>
        </p:spPr>
      </p:pic>
      <p:pic>
        <p:nvPicPr>
          <p:cNvPr id="49" name="Picture 48"/>
          <p:cNvPicPr/>
          <p:nvPr/>
        </p:nvPicPr>
        <p:blipFill rotWithShape="1">
          <a:blip r:embed="rId34" cstate="print">
            <a:extLst>
              <a:ext uri="{28A0092B-C50C-407E-A947-70E740481C1C}">
                <a14:useLocalDpi xmlns:a14="http://schemas.microsoft.com/office/drawing/2010/main" val="0"/>
              </a:ext>
            </a:extLst>
          </a:blip>
          <a:srcRect t="3782"/>
          <a:stretch/>
        </p:blipFill>
        <p:spPr>
          <a:xfrm>
            <a:off x="3399362" y="1393031"/>
            <a:ext cx="2347776" cy="1713509"/>
          </a:xfrm>
          <a:prstGeom prst="rect">
            <a:avLst/>
          </a:prstGeom>
        </p:spPr>
      </p:pic>
      <p:pic>
        <p:nvPicPr>
          <p:cNvPr id="50" name="Picture 49"/>
          <p:cNvPicPr/>
          <p:nvPr/>
        </p:nvPicPr>
        <p:blipFill rotWithShape="1">
          <a:blip r:embed="rId35"/>
          <a:srcRect l="56300" t="35992" r="18501" b="26190"/>
          <a:stretch/>
        </p:blipFill>
        <p:spPr>
          <a:xfrm>
            <a:off x="6143463" y="1384761"/>
            <a:ext cx="2347776" cy="1728309"/>
          </a:xfrm>
          <a:prstGeom prst="rect">
            <a:avLst/>
          </a:prstGeom>
        </p:spPr>
      </p:pic>
      <p:pic>
        <p:nvPicPr>
          <p:cNvPr id="51" name="Picture 50"/>
          <p:cNvPicPr/>
          <p:nvPr/>
        </p:nvPicPr>
        <p:blipFill rotWithShape="1">
          <a:blip r:embed="rId36" cstate="print">
            <a:extLst>
              <a:ext uri="{28A0092B-C50C-407E-A947-70E740481C1C}">
                <a14:useLocalDpi xmlns:a14="http://schemas.microsoft.com/office/drawing/2010/main" val="0"/>
              </a:ext>
            </a:extLst>
          </a:blip>
          <a:srcRect t="1491" r="10563"/>
          <a:stretch/>
        </p:blipFill>
        <p:spPr>
          <a:xfrm>
            <a:off x="2077622" y="3435337"/>
            <a:ext cx="2350143" cy="1790685"/>
          </a:xfrm>
          <a:prstGeom prst="rect">
            <a:avLst/>
          </a:prstGeom>
        </p:spPr>
      </p:pic>
      <p:pic>
        <p:nvPicPr>
          <p:cNvPr id="52" name="Picture 51"/>
          <p:cNvPicPr/>
          <p:nvPr/>
        </p:nvPicPr>
        <p:blipFill rotWithShape="1">
          <a:blip r:embed="rId37" cstate="print">
            <a:extLst>
              <a:ext uri="{28A0092B-C50C-407E-A947-70E740481C1C}">
                <a14:useLocalDpi xmlns:a14="http://schemas.microsoft.com/office/drawing/2010/main" val="0"/>
              </a:ext>
            </a:extLst>
          </a:blip>
          <a:srcRect t="3491" r="6872"/>
          <a:stretch/>
        </p:blipFill>
        <p:spPr>
          <a:xfrm>
            <a:off x="4836635" y="3429940"/>
            <a:ext cx="2327654" cy="1799260"/>
          </a:xfrm>
          <a:prstGeom prst="rect">
            <a:avLst/>
          </a:prstGeom>
        </p:spPr>
      </p:pic>
    </p:spTree>
    <p:extLst>
      <p:ext uri="{BB962C8B-B14F-4D97-AF65-F5344CB8AC3E}">
        <p14:creationId xmlns:p14="http://schemas.microsoft.com/office/powerpoint/2010/main" val="7126011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47</a:t>
            </a:fld>
            <a:endParaRPr lang="zh-TW" altLang="en-US" dirty="0"/>
          </a:p>
        </p:txBody>
      </p:sp>
      <p:sp>
        <p:nvSpPr>
          <p:cNvPr id="15" name="Rectangle 14"/>
          <p:cNvSpPr/>
          <p:nvPr/>
        </p:nvSpPr>
        <p:spPr>
          <a:xfrm>
            <a:off x="2217474" y="3284984"/>
            <a:ext cx="5382344"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32.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two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image9.</a:t>
            </a:r>
            <a:endParaRPr lang="en-IN" sz="1400" dirty="0">
              <a:latin typeface="Times New Roman" panose="02020603050405020304" pitchFamily="18" charset="0"/>
              <a:cs typeface="Times New Roman" panose="02020603050405020304" pitchFamily="18" charset="0"/>
            </a:endParaRPr>
          </a:p>
        </p:txBody>
      </p:sp>
      <p:sp>
        <p:nvSpPr>
          <p:cNvPr id="16" name="Rectangle 15"/>
          <p:cNvSpPr/>
          <p:nvPr/>
        </p:nvSpPr>
        <p:spPr>
          <a:xfrm>
            <a:off x="2199016" y="1317169"/>
            <a:ext cx="6573710" cy="307777"/>
          </a:xfrm>
          <a:prstGeom prst="rect">
            <a:avLst/>
          </a:prstGeom>
        </p:spPr>
        <p:txBody>
          <a:bodyPr wrap="square">
            <a:spAutoFit/>
          </a:bodyPr>
          <a:lstStyle/>
          <a:p>
            <a:r>
              <a:rPr lang="en-US" sz="1400" kern="100" dirty="0">
                <a:latin typeface="Times New Roman" panose="02020603050405020304" pitchFamily="18" charset="0"/>
                <a:ea typeface="PMingLiU"/>
                <a:cs typeface="Times New Roman" panose="02020603050405020304" pitchFamily="18" charset="0"/>
              </a:rPr>
              <a:t>Table </a:t>
            </a:r>
            <a:r>
              <a:rPr lang="en-US" sz="1400" kern="100" dirty="0" smtClean="0">
                <a:latin typeface="Times New Roman" panose="02020603050405020304" pitchFamily="18" charset="0"/>
                <a:ea typeface="PMingLiU"/>
                <a:cs typeface="Times New Roman" panose="02020603050405020304" pitchFamily="18" charset="0"/>
              </a:rPr>
              <a:t>31. </a:t>
            </a:r>
            <a:r>
              <a:rPr lang="en-US" sz="1400" kern="100" dirty="0">
                <a:latin typeface="Times New Roman" panose="02020603050405020304" pitchFamily="18" charset="0"/>
                <a:ea typeface="PMingLiU"/>
                <a:cs typeface="Times New Roman" panose="02020603050405020304" pitchFamily="18" charset="0"/>
              </a:rPr>
              <a:t>Represents the length and width of vessel </a:t>
            </a:r>
            <a:r>
              <a:rPr lang="en-US" sz="1400" kern="100" dirty="0" smtClean="0">
                <a:latin typeface="Times New Roman" panose="02020603050405020304" pitchFamily="18" charset="0"/>
                <a:ea typeface="PMingLiU"/>
                <a:cs typeface="Times New Roman" panose="02020603050405020304" pitchFamily="18" charset="0"/>
              </a:rPr>
              <a:t>one </a:t>
            </a:r>
            <a:r>
              <a:rPr lang="en-US" sz="1400" kern="100" dirty="0">
                <a:latin typeface="Times New Roman" panose="02020603050405020304" pitchFamily="18" charset="0"/>
                <a:ea typeface="PMingLiU"/>
                <a:cs typeface="Times New Roman" panose="02020603050405020304" pitchFamily="18" charset="0"/>
              </a:rPr>
              <a:t>for </a:t>
            </a:r>
            <a:r>
              <a:rPr lang="en-US" sz="1400" kern="100" dirty="0" smtClean="0">
                <a:latin typeface="Times New Roman" panose="02020603050405020304" pitchFamily="18" charset="0"/>
                <a:ea typeface="PMingLiU"/>
                <a:cs typeface="Times New Roman" panose="02020603050405020304" pitchFamily="18" charset="0"/>
              </a:rPr>
              <a:t>image9.</a:t>
            </a:r>
            <a:endParaRPr lang="en-IN" sz="1400" dirty="0">
              <a:latin typeface="Times New Roman" panose="02020603050405020304" pitchFamily="18" charset="0"/>
              <a:cs typeface="Times New Roman" panose="02020603050405020304" pitchFamily="18" charset="0"/>
            </a:endParaRPr>
          </a:p>
        </p:txBody>
      </p:sp>
      <p:sp>
        <p:nvSpPr>
          <p:cNvPr id="17" name="Rectangle 16"/>
          <p:cNvSpPr/>
          <p:nvPr/>
        </p:nvSpPr>
        <p:spPr>
          <a:xfrm>
            <a:off x="0" y="301367"/>
            <a:ext cx="9144000" cy="892552"/>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Length and Width Measurement Results – Image 9 Stage 2</a:t>
            </a:r>
          </a:p>
          <a:p>
            <a:pPr lvl="0" algn="just" fontAlgn="auto">
              <a:spcBef>
                <a:spcPts val="0"/>
              </a:spcBef>
              <a:spcAft>
                <a:spcPts val="0"/>
              </a:spcAft>
            </a:pPr>
            <a:endParaRPr kumimoji="0" lang="en-US" sz="24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07656834"/>
              </p:ext>
            </p:extLst>
          </p:nvPr>
        </p:nvGraphicFramePr>
        <p:xfrm>
          <a:off x="2051720" y="1628800"/>
          <a:ext cx="5362622" cy="1512737"/>
        </p:xfrm>
        <a:graphic>
          <a:graphicData uri="http://schemas.openxmlformats.org/drawingml/2006/table">
            <a:tbl>
              <a:tblPr firstRow="1" firstCol="1" bandRow="1">
                <a:tableStyleId>{B301B821-A1FF-4177-AEE7-76D212191A09}</a:tableStyleId>
              </a:tblPr>
              <a:tblGrid>
                <a:gridCol w="1430973"/>
                <a:gridCol w="1430301"/>
                <a:gridCol w="1402098"/>
                <a:gridCol w="1099250"/>
              </a:tblGrid>
              <a:tr h="381737">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20257">
                <a:tc rowSpan="3">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 1</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116.40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35114">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69.46</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4.82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49324">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51.55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426305">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237.41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4.80</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84922157"/>
              </p:ext>
            </p:extLst>
          </p:nvPr>
        </p:nvGraphicFramePr>
        <p:xfrm>
          <a:off x="2051720" y="3573016"/>
          <a:ext cx="5362623" cy="2448272"/>
        </p:xfrm>
        <a:graphic>
          <a:graphicData uri="http://schemas.openxmlformats.org/drawingml/2006/table">
            <a:tbl>
              <a:tblPr firstRow="1" firstCol="1" bandRow="1">
                <a:tableStyleId>{B301B821-A1FF-4177-AEE7-76D212191A09}</a:tableStyleId>
              </a:tblPr>
              <a:tblGrid>
                <a:gridCol w="1436248"/>
                <a:gridCol w="1436248"/>
                <a:gridCol w="1370043"/>
                <a:gridCol w="1120084"/>
              </a:tblGrid>
              <a:tr h="373550">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Vessel No.</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Segment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Length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Width (Pixels)</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17585">
                <a:tc rowSpan="7">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 2</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51.61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4.82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32295">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35.81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46393">
                <a:tc vMerge="1">
                  <a:txBody>
                    <a:bodyPr/>
                    <a:lstStyle/>
                    <a:p>
                      <a:endParaRPr lang="en-IN"/>
                    </a:p>
                  </a:txBody>
                  <a:tcPr/>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V13</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80.16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4.60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32295">
                <a:tc vMerge="1">
                  <a:txBody>
                    <a:bodyPr/>
                    <a:lstStyle/>
                    <a:p>
                      <a:endParaRPr lang="en-IN"/>
                    </a:p>
                  </a:txBody>
                  <a:tcPr/>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V10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17.49</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3.80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46393">
                <a:tc vMerge="1">
                  <a:txBody>
                    <a:bodyPr/>
                    <a:lstStyle/>
                    <a:p>
                      <a:endParaRPr lang="en-IN"/>
                    </a:p>
                  </a:txBody>
                  <a:tcPr/>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V5</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14.56</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3.41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32295">
                <a:tc vMerge="1">
                  <a:txBody>
                    <a:bodyPr/>
                    <a:lstStyle/>
                    <a:p>
                      <a:endParaRPr lang="en-IN"/>
                    </a:p>
                  </a:txBody>
                  <a:tcPr/>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V2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41.87</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3.20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246393">
                <a:tc vMerge="1">
                  <a:txBody>
                    <a:bodyPr/>
                    <a:lstStyle/>
                    <a:p>
                      <a:endParaRPr lang="en-IN"/>
                    </a:p>
                  </a:txBody>
                  <a:tcPr/>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V1</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33.02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IN" sz="1200" kern="100">
                          <a:effectLst/>
                          <a:latin typeface="Times New Roman" panose="02020603050405020304" pitchFamily="18" charset="0"/>
                          <a:cs typeface="Times New Roman" panose="02020603050405020304" pitchFamily="18" charset="0"/>
                        </a:rPr>
                        <a:t>3.20</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r>
              <a:tr h="421073">
                <a:tc>
                  <a:txBody>
                    <a:bodyPr/>
                    <a:lstStyle/>
                    <a:p>
                      <a:pPr>
                        <a:spcAft>
                          <a:spcPts val="0"/>
                        </a:spcAft>
                      </a:pPr>
                      <a:r>
                        <a:rPr lang="en-US" sz="1200" b="0" kern="100" dirty="0">
                          <a:effectLst/>
                          <a:latin typeface="Times New Roman" panose="02020603050405020304" pitchFamily="18" charset="0"/>
                          <a:cs typeface="Times New Roman" panose="02020603050405020304" pitchFamily="18" charset="0"/>
                        </a:rPr>
                        <a:t>Total length and average width</a:t>
                      </a:r>
                      <a:endParaRPr lang="en-IN" sz="1200" b="0" kern="100" dirty="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a:effectLst/>
                          <a:latin typeface="Times New Roman" panose="02020603050405020304" pitchFamily="18" charset="0"/>
                          <a:cs typeface="Times New Roman" panose="02020603050405020304" pitchFamily="18" charset="0"/>
                        </a:rPr>
                        <a:t>274.52</a:t>
                      </a:r>
                      <a:endParaRPr lang="en-IN" sz="1200" kern="100">
                        <a:effectLst/>
                        <a:latin typeface="Times New Roman" panose="02020603050405020304" pitchFamily="18" charset="0"/>
                        <a:ea typeface="PMingLiU"/>
                        <a:cs typeface="Times New Roman" panose="02020603050405020304" pitchFamily="18" charset="0"/>
                      </a:endParaRPr>
                    </a:p>
                  </a:txBody>
                  <a:tcPr marL="68580" marR="68580" marT="9525" marB="0"/>
                </a:tc>
                <a:tc>
                  <a:txBody>
                    <a:bodyPr/>
                    <a:lstStyle/>
                    <a:p>
                      <a:pPr>
                        <a:spcAft>
                          <a:spcPts val="0"/>
                        </a:spcAft>
                      </a:pPr>
                      <a:r>
                        <a:rPr lang="en-US" sz="1200" kern="100" dirty="0">
                          <a:effectLst/>
                          <a:latin typeface="Times New Roman" panose="02020603050405020304" pitchFamily="18" charset="0"/>
                          <a:cs typeface="Times New Roman" panose="02020603050405020304" pitchFamily="18" charset="0"/>
                        </a:rPr>
                        <a:t>3.97</a:t>
                      </a:r>
                      <a:endParaRPr lang="en-IN" sz="1200" kern="100" dirty="0">
                        <a:effectLst/>
                        <a:latin typeface="Times New Roman" panose="02020603050405020304" pitchFamily="18" charset="0"/>
                        <a:ea typeface="PMingLiU"/>
                        <a:cs typeface="Times New Roman" panose="02020603050405020304" pitchFamily="18" charset="0"/>
                      </a:endParaRPr>
                    </a:p>
                  </a:txBody>
                  <a:tcPr marL="68580" marR="68580" marT="9525" marB="0"/>
                </a:tc>
              </a:tr>
            </a:tbl>
          </a:graphicData>
        </a:graphic>
      </p:graphicFrame>
    </p:spTree>
    <p:extLst>
      <p:ext uri="{BB962C8B-B14F-4D97-AF65-F5344CB8AC3E}">
        <p14:creationId xmlns:p14="http://schemas.microsoft.com/office/powerpoint/2010/main" val="26434131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48</a:t>
            </a:fld>
            <a:endParaRPr lang="zh-TW" altLang="en-US" dirty="0"/>
          </a:p>
        </p:txBody>
      </p:sp>
      <p:sp>
        <p:nvSpPr>
          <p:cNvPr id="4" name="Rectangle 3"/>
          <p:cNvSpPr/>
          <p:nvPr/>
        </p:nvSpPr>
        <p:spPr>
          <a:xfrm>
            <a:off x="251520" y="301367"/>
            <a:ext cx="7956884" cy="584775"/>
          </a:xfrm>
          <a:prstGeom prst="rect">
            <a:avLst/>
          </a:prstGeom>
        </p:spPr>
        <p:txBody>
          <a:bodyPr wrap="square">
            <a:spAutoFit/>
          </a:bodyPr>
          <a:lstStyle/>
          <a:p>
            <a:pPr lvl="0" algn="just" fontAlgn="auto">
              <a:spcBef>
                <a:spcPts val="0"/>
              </a:spcBef>
              <a:spcAft>
                <a:spcPts val="0"/>
              </a:spcAft>
            </a:pPr>
            <a:r>
              <a:rPr lang="en-IN" sz="3200" b="1" dirty="0" smtClean="0">
                <a:solidFill>
                  <a:srgbClr val="00B050"/>
                </a:solidFill>
                <a:latin typeface="Times New Roman" panose="02020603050405020304" pitchFamily="18" charset="0"/>
                <a:cs typeface="Times New Roman" panose="02020603050405020304" pitchFamily="18" charset="0"/>
              </a:rPr>
              <a:t>Conclusions</a:t>
            </a:r>
            <a:endParaRPr kumimoji="0" lang="en-US" sz="32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405220"/>
            <a:ext cx="8861328" cy="4832092"/>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data used in this study showed that the existing method for segmentation failed while our method was able to segment out retinal vessels on ROP images.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According to the experimental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results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our retinal vessel segmentation results showed an effective and easy way to reduce the noise present in retinal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images.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For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length detection two method were tried and tested from which geodesic distance transform algorithm was used for calculating the approximate length of vessels as it gave more precise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vessel segments length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results then other method.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Our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method for width calculation leads to cross checking of automatic labelling of vessel segments and distance transformation used lead to precise calculation for vessels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width.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Tortuosity of vessel segments were also calculated separately for every vessel segment and vessels with high tortuosity can be marked easily.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All together it becomes an accommodating tool for ophthalmologist for finding the approximate measurements of the retinal blood vessels and reduce the probability of blindness occurrence in infants by making better decisions on right time.</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67826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49</a:t>
            </a:fld>
            <a:endParaRPr lang="zh-TW" altLang="en-US" dirty="0"/>
          </a:p>
        </p:txBody>
      </p:sp>
      <p:sp>
        <p:nvSpPr>
          <p:cNvPr id="4" name="Rectangle 3"/>
          <p:cNvSpPr/>
          <p:nvPr/>
        </p:nvSpPr>
        <p:spPr>
          <a:xfrm>
            <a:off x="251520" y="301367"/>
            <a:ext cx="7956884" cy="584775"/>
          </a:xfrm>
          <a:prstGeom prst="rect">
            <a:avLst/>
          </a:prstGeom>
        </p:spPr>
        <p:txBody>
          <a:bodyPr wrap="square">
            <a:spAutoFit/>
          </a:bodyPr>
          <a:lstStyle/>
          <a:p>
            <a:pPr lvl="0" algn="just" fontAlgn="auto">
              <a:spcBef>
                <a:spcPts val="0"/>
              </a:spcBef>
              <a:spcAft>
                <a:spcPts val="0"/>
              </a:spcAft>
            </a:pPr>
            <a:r>
              <a:rPr lang="en-IN" sz="3200" b="1" dirty="0" smtClean="0">
                <a:solidFill>
                  <a:srgbClr val="00B050"/>
                </a:solidFill>
                <a:latin typeface="Times New Roman" panose="02020603050405020304" pitchFamily="18" charset="0"/>
                <a:cs typeface="Times New Roman" panose="02020603050405020304" pitchFamily="18" charset="0"/>
              </a:rPr>
              <a:t>Future Work</a:t>
            </a:r>
            <a:endParaRPr kumimoji="0" lang="en-US" sz="32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396514"/>
            <a:ext cx="8861328" cy="1600438"/>
          </a:xfrm>
          <a:prstGeom prst="rect">
            <a:avLst/>
          </a:prstGeom>
        </p:spPr>
        <p:txBody>
          <a:bodyPr wrap="square">
            <a:spAutoFit/>
          </a:bodyPr>
          <a:lstStyle/>
          <a:p>
            <a:pPr marL="28575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Adding initial preprocessing steps before segmentation of retinal blood vessels for noise and illumination issues present in premature retinal fundus images also to improve the contrast and to clean the fundus image.</a:t>
            </a:r>
          </a:p>
          <a:p>
            <a:pPr algn="just" fontAlgn="auto">
              <a:spcBef>
                <a:spcPts val="0"/>
              </a:spcBef>
              <a:spcAft>
                <a:spcPts val="0"/>
              </a:spcAft>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branching points in in retinal blood vessels play an important role in this study the model was incapable in identifying the missing regions and consider them as end points.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we will work on preprocessing steps on fundus images to overcome this problem.  </a:t>
            </a: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962867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5</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813690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Classification of Retinopathy of Prematurity (ROP)</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484968"/>
            <a:ext cx="8861328" cy="2893100"/>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The international classification of retinopathy of prematurity (ICROP) is the system that provides direction for classification of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ROP.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Ophthalmologist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looks inside an infant’s eyes or photographs of retina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to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evaluate the level of development of retina.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Retinal development is describe by three zones.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Zone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 is the least developed and Zone III is the most developed.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Retinal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vessels that have grown far and remain in Zone I are the least developed.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As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the retina develops the retinal blood vessels grow out from Zone I and enters in Zone II and as retina continues to develop the retinal blood vessels grow into Zone III.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If ROP is present ophthalmologist will describe the severity of ROP as stage of ROP. There are five stages of ROP.</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1585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50</a:t>
            </a:fld>
            <a:endParaRPr lang="zh-TW" altLang="en-US" dirty="0"/>
          </a:p>
        </p:txBody>
      </p:sp>
      <p:sp>
        <p:nvSpPr>
          <p:cNvPr id="5" name="Rectangle 4"/>
          <p:cNvSpPr/>
          <p:nvPr/>
        </p:nvSpPr>
        <p:spPr>
          <a:xfrm>
            <a:off x="3167844" y="3212976"/>
            <a:ext cx="2808312" cy="707886"/>
          </a:xfrm>
          <a:prstGeom prst="rect">
            <a:avLst/>
          </a:prstGeom>
        </p:spPr>
        <p:txBody>
          <a:bodyPr wrap="square">
            <a:spAutoFit/>
          </a:bodyPr>
          <a:lstStyle/>
          <a:p>
            <a:pPr lvl="0" algn="just" fontAlgn="auto">
              <a:spcBef>
                <a:spcPts val="0"/>
              </a:spcBef>
              <a:spcAft>
                <a:spcPts val="0"/>
              </a:spcAft>
            </a:pPr>
            <a:r>
              <a:rPr kumimoji="0" lang="en-US" sz="4000" b="1"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Thank You!</a:t>
            </a:r>
            <a:endParaRPr kumimoji="0" lang="en-US" sz="4000" b="1"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10621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6</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184709" y="301367"/>
            <a:ext cx="8923795"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Zones and Stages </a:t>
            </a:r>
            <a:r>
              <a:rPr lang="en-IN" sz="2800" b="1" dirty="0">
                <a:solidFill>
                  <a:srgbClr val="00B050"/>
                </a:solidFill>
                <a:latin typeface="Times New Roman" panose="02020603050405020304" pitchFamily="18" charset="0"/>
                <a:cs typeface="Times New Roman" panose="02020603050405020304" pitchFamily="18" charset="0"/>
              </a:rPr>
              <a:t>of Retinopathy of Prematurity (ROP)</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Picture 5" descr="https://www.atlantis-press.com/assets/articles/DSAHMJ-1-3_4-58/DSAHMJ-1-3_4-58-g00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1092" y="1340768"/>
            <a:ext cx="6277252" cy="3456384"/>
          </a:xfrm>
          <a:prstGeom prst="rect">
            <a:avLst/>
          </a:prstGeom>
          <a:ln>
            <a:noFill/>
          </a:ln>
          <a:effectLst>
            <a:outerShdw blurRad="292100" dist="139700" dir="2700000" algn="tl" rotWithShape="0">
              <a:srgbClr val="333333">
                <a:alpha val="65000"/>
              </a:srgbClr>
            </a:outerShdw>
          </a:effectLst>
          <a:extLst/>
        </p:spPr>
      </p:pic>
      <p:sp>
        <p:nvSpPr>
          <p:cNvPr id="2" name="Rectangle 1"/>
          <p:cNvSpPr/>
          <p:nvPr/>
        </p:nvSpPr>
        <p:spPr>
          <a:xfrm>
            <a:off x="179512" y="4869160"/>
            <a:ext cx="8964488" cy="954107"/>
          </a:xfrm>
          <a:prstGeom prst="rect">
            <a:avLst/>
          </a:prstGeom>
        </p:spPr>
        <p:txBody>
          <a:bodyPr wrap="square">
            <a:spAutoFit/>
          </a:bodyPr>
          <a:lstStyle/>
          <a:p>
            <a:pPr algn="ctr"/>
            <a:r>
              <a:rPr lang="en-US" sz="1400" kern="100" dirty="0">
                <a:latin typeface="Times New Roman" panose="02020603050405020304" pitchFamily="18" charset="0"/>
                <a:ea typeface="PMingLiU"/>
              </a:rPr>
              <a:t>Figure 1. Zones and stages of retinopathy of prematurity. (a) Diagram shows the retina in the right eye is divided into three zones. (b) Classification of retinopathy of prematurity: Stage 1, a thin demarcation line between vascularized and nonvascularized retina; Stage 2, a ridge; Stage 3, an extraretinal fibrovascular proliferation; Stage 4, partial retinal detachment; and Stage 5, total retinal </a:t>
            </a:r>
            <a:r>
              <a:rPr lang="en-US" sz="1400" kern="100" dirty="0" smtClean="0">
                <a:latin typeface="Times New Roman" panose="02020603050405020304" pitchFamily="18" charset="0"/>
                <a:ea typeface="PMingLiU"/>
              </a:rPr>
              <a:t>detachment.</a:t>
            </a:r>
            <a:endParaRPr lang="en-IN" sz="1400" dirty="0"/>
          </a:p>
        </p:txBody>
      </p:sp>
      <p:sp>
        <p:nvSpPr>
          <p:cNvPr id="7" name="Rectangle 6"/>
          <p:cNvSpPr/>
          <p:nvPr/>
        </p:nvSpPr>
        <p:spPr>
          <a:xfrm>
            <a:off x="2699793" y="6597932"/>
            <a:ext cx="6475522" cy="215444"/>
          </a:xfrm>
          <a:prstGeom prst="rect">
            <a:avLst/>
          </a:prstGeom>
        </p:spPr>
        <p:txBody>
          <a:bodyPr wrap="square">
            <a:spAutoFit/>
          </a:bodyPr>
          <a:lstStyle/>
          <a:p>
            <a:pPr algn="r"/>
            <a:r>
              <a:rPr lang="en-US" sz="800" kern="100" dirty="0" smtClean="0">
                <a:latin typeface="Times New Roman" panose="02020603050405020304" pitchFamily="18" charset="0"/>
                <a:ea typeface="PMingLiU"/>
                <a:cs typeface="Times New Roman" panose="02020603050405020304" pitchFamily="18" charset="0"/>
              </a:rPr>
              <a:t>Image Source: </a:t>
            </a:r>
            <a:r>
              <a:rPr lang="en-US" sz="800" dirty="0">
                <a:latin typeface="Times New Roman" panose="02020603050405020304" pitchFamily="18" charset="0"/>
                <a:cs typeface="Times New Roman" panose="02020603050405020304" pitchFamily="18" charset="0"/>
              </a:rPr>
              <a:t>S. Al </a:t>
            </a:r>
            <a:r>
              <a:rPr lang="en-US" sz="800" dirty="0" err="1">
                <a:latin typeface="Times New Roman" panose="02020603050405020304" pitchFamily="18" charset="0"/>
                <a:cs typeface="Times New Roman" panose="02020603050405020304" pitchFamily="18" charset="0"/>
              </a:rPr>
              <a:t>Rashaed</a:t>
            </a:r>
            <a:r>
              <a:rPr lang="en-US" sz="800" dirty="0">
                <a:latin typeface="Times New Roman" panose="02020603050405020304" pitchFamily="18" charset="0"/>
                <a:cs typeface="Times New Roman" panose="02020603050405020304" pitchFamily="18" charset="0"/>
              </a:rPr>
              <a:t>, “Retinopathy of prematurity - a brief review,” Dr. </a:t>
            </a:r>
            <a:r>
              <a:rPr lang="en-US" sz="800" dirty="0" err="1">
                <a:latin typeface="Times New Roman" panose="02020603050405020304" pitchFamily="18" charset="0"/>
                <a:cs typeface="Times New Roman" panose="02020603050405020304" pitchFamily="18" charset="0"/>
              </a:rPr>
              <a:t>Sulaiman</a:t>
            </a:r>
            <a:r>
              <a:rPr lang="en-US" sz="800" dirty="0">
                <a:latin typeface="Times New Roman" panose="02020603050405020304" pitchFamily="18" charset="0"/>
                <a:cs typeface="Times New Roman" panose="02020603050405020304" pitchFamily="18" charset="0"/>
              </a:rPr>
              <a:t> Al Habib Medical Journal, vol. 1, pp.58-64, Dec. 2019.</a:t>
            </a:r>
            <a:endParaRPr lang="en-IN"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4759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7</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8136904" cy="523220"/>
          </a:xfrm>
          <a:prstGeom prst="rect">
            <a:avLst/>
          </a:prstGeom>
        </p:spPr>
        <p:txBody>
          <a:bodyPr wrap="square">
            <a:spAutoFit/>
          </a:bodyPr>
          <a:lstStyle/>
          <a:p>
            <a:pPr lvl="0" algn="just" fontAlgn="auto">
              <a:spcBef>
                <a:spcPts val="0"/>
              </a:spcBef>
              <a:spcAft>
                <a:spcPts val="0"/>
              </a:spcAft>
            </a:pPr>
            <a:r>
              <a:rPr lang="en-IN" sz="2800" b="1" dirty="0">
                <a:solidFill>
                  <a:srgbClr val="00B050"/>
                </a:solidFill>
                <a:latin typeface="Times New Roman" panose="02020603050405020304" pitchFamily="18" charset="0"/>
                <a:cs typeface="Times New Roman" panose="02020603050405020304" pitchFamily="18" charset="0"/>
              </a:rPr>
              <a:t>Developed and Premature Retina</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412776"/>
            <a:ext cx="8861328" cy="1815882"/>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premature retinal images vessel segmentation is a challenging task.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Retinal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vessels in premature retinal images do not grow fully and stop growing after a certain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time.</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developed retinal images the retinal blood vessels growth could be seen as vessels reach the edges of the image.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fontAlgn="auto">
              <a:spcBef>
                <a:spcPts val="0"/>
              </a:spcBef>
              <a:spcAft>
                <a:spcPts val="0"/>
              </a:spcAft>
              <a:buFont typeface="Arial" panose="020B0604020202020204" pitchFamily="34" charset="0"/>
              <a:buChar char="•"/>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In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this study premature retinal images were used rather developed retinal images.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26" name="Picture 2" descr="Retinopathy of Prematurity - American Association for Pediatric  Ophthalmology and Strabismus"/>
          <p:cNvPicPr>
            <a:picLocks noChangeAspect="1" noChangeArrowheads="1"/>
          </p:cNvPicPr>
          <p:nvPr/>
        </p:nvPicPr>
        <p:blipFill>
          <a:blip r:embed="rId3" cstate="print">
            <a:extLst>
              <a:ext uri="{28A0092B-C50C-407E-A947-70E740481C1C}">
                <a14:useLocalDpi xmlns:a14="http://schemas.microsoft.com/office/drawing/2010/main" val="0"/>
              </a:ext>
            </a:extLst>
          </a:blip>
          <a:srcRect l="2014" t="17902" r="51669" b="16364"/>
          <a:stretch>
            <a:fillRect/>
          </a:stretch>
        </p:blipFill>
        <p:spPr bwMode="auto">
          <a:xfrm>
            <a:off x="1979712" y="3220572"/>
            <a:ext cx="2395368" cy="1918242"/>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Retinopathy of Prematurity - American Association for Pediatric  Ophthalmology and Strabismus"/>
          <p:cNvPicPr>
            <a:picLocks noChangeAspect="1" noChangeArrowheads="1"/>
          </p:cNvPicPr>
          <p:nvPr/>
        </p:nvPicPr>
        <p:blipFill>
          <a:blip r:embed="rId3" cstate="print">
            <a:extLst>
              <a:ext uri="{28A0092B-C50C-407E-A947-70E740481C1C}">
                <a14:useLocalDpi xmlns:a14="http://schemas.microsoft.com/office/drawing/2010/main" val="0"/>
              </a:ext>
            </a:extLst>
          </a:blip>
          <a:srcRect l="50345" t="17902" r="1324" b="16364"/>
          <a:stretch>
            <a:fillRect/>
          </a:stretch>
        </p:blipFill>
        <p:spPr bwMode="auto">
          <a:xfrm>
            <a:off x="4662235" y="3212976"/>
            <a:ext cx="2502053" cy="19254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35696" y="5310522"/>
            <a:ext cx="5760640" cy="307777"/>
          </a:xfrm>
          <a:prstGeom prst="rect">
            <a:avLst/>
          </a:prstGeom>
        </p:spPr>
        <p:txBody>
          <a:bodyPr wrap="square">
            <a:spAutoFit/>
          </a:bodyPr>
          <a:lstStyle/>
          <a:p>
            <a:pPr algn="ctr"/>
            <a:r>
              <a:rPr lang="en-US" sz="1400" kern="100" dirty="0">
                <a:solidFill>
                  <a:srgbClr val="212121"/>
                </a:solidFill>
                <a:latin typeface="Times New Roman" panose="02020603050405020304" pitchFamily="18" charset="0"/>
                <a:ea typeface="PMingLiU"/>
              </a:rPr>
              <a:t>Figure 2. (a) Developed retinal </a:t>
            </a:r>
            <a:r>
              <a:rPr lang="en-US" sz="1400" kern="100" dirty="0" smtClean="0">
                <a:solidFill>
                  <a:srgbClr val="212121"/>
                </a:solidFill>
                <a:latin typeface="Times New Roman" panose="02020603050405020304" pitchFamily="18" charset="0"/>
                <a:ea typeface="PMingLiU"/>
              </a:rPr>
              <a:t>image. </a:t>
            </a:r>
            <a:r>
              <a:rPr lang="en-US" sz="1400" kern="100" dirty="0">
                <a:solidFill>
                  <a:srgbClr val="212121"/>
                </a:solidFill>
                <a:latin typeface="Times New Roman" panose="02020603050405020304" pitchFamily="18" charset="0"/>
                <a:ea typeface="PMingLiU"/>
              </a:rPr>
              <a:t>(b) Premature retinal </a:t>
            </a:r>
            <a:r>
              <a:rPr lang="en-US" sz="1400" kern="100" dirty="0" smtClean="0">
                <a:solidFill>
                  <a:srgbClr val="212121"/>
                </a:solidFill>
                <a:latin typeface="Times New Roman" panose="02020603050405020304" pitchFamily="18" charset="0"/>
                <a:ea typeface="PMingLiU"/>
              </a:rPr>
              <a:t>image.</a:t>
            </a:r>
            <a:endParaRPr lang="en-IN" sz="1600" dirty="0"/>
          </a:p>
        </p:txBody>
      </p:sp>
      <p:sp>
        <p:nvSpPr>
          <p:cNvPr id="7" name="Rectangle 6"/>
          <p:cNvSpPr/>
          <p:nvPr/>
        </p:nvSpPr>
        <p:spPr>
          <a:xfrm>
            <a:off x="3024669" y="5088642"/>
            <a:ext cx="383438" cy="307777"/>
          </a:xfrm>
          <a:prstGeom prst="rect">
            <a:avLst/>
          </a:prstGeom>
        </p:spPr>
        <p:txBody>
          <a:bodyPr wrap="none">
            <a:spAutoFit/>
          </a:bodyPr>
          <a:lstStyle/>
          <a:p>
            <a:r>
              <a:rPr lang="en-US" sz="1400" kern="100" dirty="0">
                <a:solidFill>
                  <a:srgbClr val="212121"/>
                </a:solidFill>
                <a:latin typeface="Times New Roman" panose="02020603050405020304" pitchFamily="18" charset="0"/>
                <a:ea typeface="PMingLiU"/>
              </a:rPr>
              <a:t>(a)</a:t>
            </a:r>
            <a:endParaRPr lang="en-IN" sz="1400" dirty="0"/>
          </a:p>
        </p:txBody>
      </p:sp>
      <p:sp>
        <p:nvSpPr>
          <p:cNvPr id="11" name="Rectangle 10"/>
          <p:cNvSpPr/>
          <p:nvPr/>
        </p:nvSpPr>
        <p:spPr>
          <a:xfrm>
            <a:off x="5763120" y="5094498"/>
            <a:ext cx="393056" cy="307777"/>
          </a:xfrm>
          <a:prstGeom prst="rect">
            <a:avLst/>
          </a:prstGeom>
        </p:spPr>
        <p:txBody>
          <a:bodyPr wrap="none">
            <a:spAutoFit/>
          </a:bodyPr>
          <a:lstStyle/>
          <a:p>
            <a:r>
              <a:rPr lang="en-US" sz="1400" kern="100" dirty="0" smtClean="0">
                <a:solidFill>
                  <a:srgbClr val="212121"/>
                </a:solidFill>
                <a:latin typeface="Times New Roman" panose="02020603050405020304" pitchFamily="18" charset="0"/>
                <a:ea typeface="PMingLiU"/>
              </a:rPr>
              <a:t>(b)</a:t>
            </a:r>
            <a:endParaRPr lang="en-IN" sz="1400" dirty="0"/>
          </a:p>
        </p:txBody>
      </p:sp>
      <p:sp>
        <p:nvSpPr>
          <p:cNvPr id="8" name="Rectangle 7"/>
          <p:cNvSpPr/>
          <p:nvPr/>
        </p:nvSpPr>
        <p:spPr>
          <a:xfrm>
            <a:off x="2939256" y="6519446"/>
            <a:ext cx="6211839" cy="338554"/>
          </a:xfrm>
          <a:prstGeom prst="rect">
            <a:avLst/>
          </a:prstGeom>
        </p:spPr>
        <p:txBody>
          <a:bodyPr wrap="square">
            <a:spAutoFit/>
          </a:bodyPr>
          <a:lstStyle/>
          <a:p>
            <a:pPr algn="r"/>
            <a:r>
              <a:rPr lang="en-US" sz="800" kern="100" dirty="0" smtClean="0">
                <a:solidFill>
                  <a:schemeClr val="accent4">
                    <a:lumMod val="50000"/>
                  </a:schemeClr>
                </a:solidFill>
                <a:latin typeface="Times New Roman" panose="02020603050405020304" pitchFamily="18" charset="0"/>
                <a:ea typeface="PMingLiU"/>
              </a:rPr>
              <a:t>Image Source: (a) https</a:t>
            </a:r>
            <a:r>
              <a:rPr lang="en-US" sz="800" kern="100" dirty="0">
                <a:solidFill>
                  <a:schemeClr val="accent4">
                    <a:lumMod val="50000"/>
                  </a:schemeClr>
                </a:solidFill>
                <a:latin typeface="Times New Roman" panose="02020603050405020304" pitchFamily="18" charset="0"/>
                <a:ea typeface="PMingLiU"/>
              </a:rPr>
              <a:t>://</a:t>
            </a:r>
            <a:r>
              <a:rPr lang="en-US" sz="800" kern="100" dirty="0" smtClean="0">
                <a:solidFill>
                  <a:schemeClr val="accent4">
                    <a:lumMod val="50000"/>
                  </a:schemeClr>
                </a:solidFill>
                <a:latin typeface="Times New Roman" panose="02020603050405020304" pitchFamily="18" charset="0"/>
                <a:ea typeface="PMingLiU"/>
              </a:rPr>
              <a:t>webeye.ophth.uiowa.edu/eyeforum/atlas/LARGE/Normal-fundus-LRG.jpg</a:t>
            </a:r>
          </a:p>
          <a:p>
            <a:pPr algn="r"/>
            <a:r>
              <a:rPr lang="en-US" sz="800" kern="100" dirty="0" smtClean="0">
                <a:solidFill>
                  <a:schemeClr val="accent4">
                    <a:lumMod val="50000"/>
                  </a:schemeClr>
                </a:solidFill>
                <a:latin typeface="Times New Roman" panose="02020603050405020304" pitchFamily="18" charset="0"/>
              </a:rPr>
              <a:t>(b) </a:t>
            </a:r>
            <a:r>
              <a:rPr lang="en-IN" sz="800" kern="100" dirty="0">
                <a:solidFill>
                  <a:schemeClr val="accent4">
                    <a:lumMod val="50000"/>
                  </a:schemeClr>
                </a:solidFill>
                <a:latin typeface="Times New Roman" panose="02020603050405020304" pitchFamily="18" charset="0"/>
              </a:rPr>
              <a:t>B. W. Fleck and N. McIntosh, “Retinopathy of prematurity: recent developments,” </a:t>
            </a:r>
            <a:r>
              <a:rPr lang="en-IN" sz="800" kern="100" dirty="0" err="1">
                <a:solidFill>
                  <a:schemeClr val="accent4">
                    <a:lumMod val="50000"/>
                  </a:schemeClr>
                </a:solidFill>
                <a:latin typeface="Times New Roman" panose="02020603050405020304" pitchFamily="18" charset="0"/>
              </a:rPr>
              <a:t>NeoReviews</a:t>
            </a:r>
            <a:r>
              <a:rPr lang="en-IN" sz="800" kern="100" dirty="0">
                <a:solidFill>
                  <a:schemeClr val="accent4">
                    <a:lumMod val="50000"/>
                  </a:schemeClr>
                </a:solidFill>
                <a:latin typeface="Times New Roman" panose="02020603050405020304" pitchFamily="18" charset="0"/>
              </a:rPr>
              <a:t>, vol. 10, no. 1, pp.20-30, Jan. 2009.</a:t>
            </a:r>
            <a:endParaRPr lang="en-IN" sz="800" dirty="0">
              <a:solidFill>
                <a:schemeClr val="accent4">
                  <a:lumMod val="50000"/>
                </a:schemeClr>
              </a:solidFill>
            </a:endParaRPr>
          </a:p>
        </p:txBody>
      </p:sp>
    </p:spTree>
    <p:extLst>
      <p:ext uri="{BB962C8B-B14F-4D97-AF65-F5344CB8AC3E}">
        <p14:creationId xmlns:p14="http://schemas.microsoft.com/office/powerpoint/2010/main" val="3260705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8</a:t>
            </a:fld>
            <a:endParaRPr lang="zh-TW" altLang="en-US" dirty="0"/>
          </a:p>
        </p:txBody>
      </p:sp>
      <p:sp>
        <p:nvSpPr>
          <p:cNvPr id="5" name="Rectangle 4"/>
          <p:cNvSpPr/>
          <p:nvPr/>
        </p:nvSpPr>
        <p:spPr>
          <a:xfrm>
            <a:off x="179512" y="1412776"/>
            <a:ext cx="8784976" cy="3970318"/>
          </a:xfrm>
          <a:prstGeom prst="rect">
            <a:avLst/>
          </a:prstGeom>
        </p:spPr>
        <p:txBody>
          <a:bodyPr wrap="square">
            <a:spAutoFit/>
          </a:bodyPr>
          <a:lstStyle/>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lvl="0" algn="just" fontAlgn="auto">
              <a:spcBef>
                <a:spcPts val="0"/>
              </a:spcBef>
              <a:spcAft>
                <a:spcPts val="0"/>
              </a:spcAft>
            </a:pPr>
            <a:endParaRPr kumimoji="0" lang="en-US"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Challenging Issues and Risk Factors</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p:cNvSpPr/>
          <p:nvPr/>
        </p:nvSpPr>
        <p:spPr>
          <a:xfrm>
            <a:off x="103160" y="1412776"/>
            <a:ext cx="8861328" cy="5047536"/>
          </a:xfrm>
          <a:prstGeom prst="rect">
            <a:avLst/>
          </a:prstGeom>
        </p:spPr>
        <p:txBody>
          <a:bodyPr wrap="square">
            <a:spAutoFit/>
          </a:bodyPr>
          <a:lstStyle/>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ROP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diagnosis from an image can be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challenging due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to issues such as: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fontAlgn="auto">
              <a:spcBef>
                <a:spcPts val="0"/>
              </a:spcBef>
              <a:spcAft>
                <a:spcPts val="0"/>
              </a:spcAft>
              <a:buFont typeface="Wingdings" panose="05000000000000000000" pitchFamily="2" charset="2"/>
              <a:buChar char="Ø"/>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fontAlgn="auto">
              <a:spcBef>
                <a:spcPts val="0"/>
              </a:spcBef>
              <a:spcAft>
                <a:spcPts val="0"/>
              </a:spcAft>
              <a:buFont typeface="Wingdings" panose="05000000000000000000" pitchFamily="2" charset="2"/>
              <a:buChar char="Ø"/>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Low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contrast between blood vessels and retina. </a:t>
            </a:r>
          </a:p>
          <a:p>
            <a:pPr marL="742950" lvl="1" indent="-285750" algn="just" fontAlgn="auto">
              <a:spcBef>
                <a:spcPts val="0"/>
              </a:spcBef>
              <a:spcAft>
                <a:spcPts val="0"/>
              </a:spcAft>
              <a:buFont typeface="Wingdings" panose="05000000000000000000" pitchFamily="2" charset="2"/>
              <a:buChar char="Ø"/>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fontAlgn="auto">
              <a:spcBef>
                <a:spcPts val="0"/>
              </a:spcBef>
              <a:spcAft>
                <a:spcPts val="0"/>
              </a:spcAft>
              <a:buFont typeface="Wingdings" panose="05000000000000000000" pitchFamily="2" charset="2"/>
              <a:buChar char="Ø"/>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Variable illumination in image due to wide-field view. </a:t>
            </a:r>
          </a:p>
          <a:p>
            <a:pPr marL="742950" lvl="1" indent="-285750" algn="just" fontAlgn="auto">
              <a:spcBef>
                <a:spcPts val="0"/>
              </a:spcBef>
              <a:spcAft>
                <a:spcPts val="0"/>
              </a:spcAft>
              <a:buFont typeface="Wingdings" panose="05000000000000000000" pitchFamily="2" charset="2"/>
              <a:buChar char="Ø"/>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fontAlgn="auto">
              <a:spcBef>
                <a:spcPts val="0"/>
              </a:spcBef>
              <a:spcAft>
                <a:spcPts val="0"/>
              </a:spcAft>
              <a:buFont typeface="Wingdings" panose="05000000000000000000" pitchFamily="2" charset="2"/>
              <a:buChar char="Ø"/>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Relatively low image resolution. </a:t>
            </a:r>
          </a:p>
          <a:p>
            <a:pPr marL="742950" lvl="1" indent="-285750" algn="just" fontAlgn="auto">
              <a:spcBef>
                <a:spcPts val="0"/>
              </a:spcBef>
              <a:spcAft>
                <a:spcPts val="0"/>
              </a:spcAft>
              <a:buFont typeface="Wingdings" panose="05000000000000000000" pitchFamily="2" charset="2"/>
              <a:buChar char="Ø"/>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fontAlgn="auto">
              <a:spcBef>
                <a:spcPts val="0"/>
              </a:spcBef>
              <a:spcAft>
                <a:spcPts val="0"/>
              </a:spcAft>
              <a:buFont typeface="Wingdings" panose="05000000000000000000" pitchFamily="2" charset="2"/>
              <a:buChar char="Ø"/>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Noise present in images.</a:t>
            </a:r>
          </a:p>
          <a:p>
            <a:pPr marL="742950" lvl="1" indent="-285750" algn="just" fontAlgn="auto">
              <a:spcBef>
                <a:spcPts val="0"/>
              </a:spcBef>
              <a:spcAft>
                <a:spcPts val="0"/>
              </a:spcAft>
              <a:buFont typeface="Wingdings" panose="05000000000000000000" pitchFamily="2" charset="2"/>
              <a:buChar char="Ø"/>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fontAlgn="auto">
              <a:spcBef>
                <a:spcPts val="0"/>
              </a:spcBef>
              <a:spcAft>
                <a:spcPts val="0"/>
              </a:spcAft>
              <a:buFont typeface="Wingdings" panose="05000000000000000000" pitchFamily="2" charset="2"/>
              <a:buChar char="Ø"/>
            </a:pPr>
            <a:r>
              <a:rPr kumimoji="0" lang="en-IN" sz="1400" dirty="0">
                <a:latin typeface="Times New Roman" panose="02020603050405020304" pitchFamily="18" charset="0"/>
                <a:ea typeface="SimSun" panose="02010600030101010101" pitchFamily="2" charset="-122"/>
                <a:cs typeface="Times New Roman" panose="02020603050405020304" pitchFamily="18" charset="0"/>
              </a:rPr>
              <a:t>Appearance of choroidal blood vessels which might be visible on image but do not play part in ROP diagnosis.</a:t>
            </a:r>
          </a:p>
          <a:p>
            <a:pPr marL="742950" lvl="1" indent="-285750" algn="just" fontAlgn="auto">
              <a:spcBef>
                <a:spcPts val="0"/>
              </a:spcBef>
              <a:spcAft>
                <a:spcPts val="0"/>
              </a:spcAft>
              <a:buFont typeface="Wingdings" panose="05000000000000000000" pitchFamily="2" charset="2"/>
              <a:buChar char="Ø"/>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Gestational </a:t>
            </a: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age and birth weight are main risk factors for developing severe ROP. </a:t>
            </a: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Other factors associated with presence of ROP include anaemia, supplemental oxygen, poor weight gain, poor overall health, prolonged mechanical ventilation, breathing difficulties and blood transfusions. </a:t>
            </a:r>
            <a:endParaRPr kumimoji="0" lang="en-IN" sz="1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Infants who are at risk for ROP are identified by a nurse or doctor in the neonatal intensive care unit (NICU). </a:t>
            </a: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If an infant is at risk for ROP an ophthalmologist will perform a series of eye exams at repeated intervals to screen for ROP. </a:t>
            </a:r>
          </a:p>
          <a:p>
            <a:pPr marL="285750" lvl="0" indent="-285750" algn="just" fontAlgn="auto">
              <a:spcBef>
                <a:spcPts val="0"/>
              </a:spcBef>
              <a:spcAft>
                <a:spcPts val="0"/>
              </a:spcAft>
              <a:buFont typeface="Arial" panose="020B0604020202020204" pitchFamily="34" charset="0"/>
              <a:buChar char="•"/>
            </a:pPr>
            <a:endParaRPr kumimoji="0" lang="en-IN" sz="1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62914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CC4934BA-D916-407F-A7DC-F7360150681C}" type="slidenum">
              <a:rPr lang="zh-TW" altLang="en-US" smtClean="0"/>
              <a:pPr>
                <a:defRPr/>
              </a:pPr>
              <a:t>9</a:t>
            </a:fld>
            <a:endParaRPr lang="zh-TW" altLang="en-US" dirty="0"/>
          </a:p>
        </p:txBody>
      </p:sp>
      <p:sp>
        <p:nvSpPr>
          <p:cNvPr id="4" name="Rectangle 3"/>
          <p:cNvSpPr/>
          <p:nvPr/>
        </p:nvSpPr>
        <p:spPr>
          <a:xfrm>
            <a:off x="251520" y="301367"/>
            <a:ext cx="7956884" cy="523220"/>
          </a:xfrm>
          <a:prstGeom prst="rect">
            <a:avLst/>
          </a:prstGeom>
        </p:spPr>
        <p:txBody>
          <a:bodyPr wrap="square">
            <a:spAutoFit/>
          </a:bodyPr>
          <a:lstStyle/>
          <a:p>
            <a:pPr lvl="0" algn="just" fontAlgn="auto">
              <a:spcBef>
                <a:spcPts val="0"/>
              </a:spcBef>
              <a:spcAft>
                <a:spcPts val="0"/>
              </a:spcAft>
            </a:pPr>
            <a:r>
              <a:rPr lang="en-IN" sz="2800" b="1" dirty="0" smtClean="0">
                <a:solidFill>
                  <a:srgbClr val="00B050"/>
                </a:solidFill>
                <a:latin typeface="Times New Roman" panose="02020603050405020304" pitchFamily="18" charset="0"/>
                <a:cs typeface="Times New Roman" panose="02020603050405020304" pitchFamily="18" charset="0"/>
              </a:rPr>
              <a:t>Methodology</a:t>
            </a:r>
            <a:endParaRPr kumimoji="0" lang="en-US" sz="28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35" name="Rectangle 30"/>
          <p:cNvSpPr>
            <a:spLocks noChangeArrowheads="1"/>
          </p:cNvSpPr>
          <p:nvPr/>
        </p:nvSpPr>
        <p:spPr bwMode="auto">
          <a:xfrm>
            <a:off x="1188640" y="69893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6" name="Rectangle 46"/>
          <p:cNvSpPr>
            <a:spLocks noChangeArrowheads="1"/>
          </p:cNvSpPr>
          <p:nvPr/>
        </p:nvSpPr>
        <p:spPr bwMode="auto">
          <a:xfrm>
            <a:off x="1188640" y="11561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7" name="Rectangle 36"/>
          <p:cNvSpPr/>
          <p:nvPr/>
        </p:nvSpPr>
        <p:spPr>
          <a:xfrm>
            <a:off x="103160" y="1484968"/>
            <a:ext cx="8861328" cy="2708434"/>
          </a:xfrm>
          <a:prstGeom prst="rect">
            <a:avLst/>
          </a:prstGeom>
        </p:spPr>
        <p:txBody>
          <a:bodyPr wrap="square">
            <a:spAutoFit/>
          </a:bodyPr>
          <a:lstStyle/>
          <a:p>
            <a:pPr lvl="0" algn="just" fontAlgn="auto">
              <a:spcBef>
                <a:spcPts val="0"/>
              </a:spcBef>
              <a:spcAft>
                <a:spcPts val="0"/>
              </a:spcAft>
            </a:pPr>
            <a:r>
              <a:rPr kumimoji="0" lang="en-IN" sz="1400" b="1" dirty="0" smtClean="0">
                <a:solidFill>
                  <a:schemeClr val="accent4">
                    <a:lumMod val="50000"/>
                  </a:schemeClr>
                </a:solidFill>
                <a:latin typeface="Times New Roman" panose="02020603050405020304" pitchFamily="18" charset="0"/>
                <a:ea typeface="SimSun" panose="02010600030101010101" pitchFamily="2" charset="-122"/>
                <a:cs typeface="Times New Roman" panose="02020603050405020304" pitchFamily="18" charset="0"/>
              </a:rPr>
              <a:t>Dataset</a:t>
            </a:r>
          </a:p>
          <a:p>
            <a:pPr marL="285750" lvl="0" indent="-285750" algn="just" fontAlgn="auto">
              <a:spcBef>
                <a:spcPts val="0"/>
              </a:spcBef>
              <a:spcAft>
                <a:spcPts val="0"/>
              </a:spcAft>
              <a:buFont typeface="Arial" panose="020B0604020202020204" pitchFamily="34" charset="0"/>
              <a:buChar char="•"/>
            </a:pP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dataset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used consist of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premature retinal images having ROP provided by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Chang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Gung Memorial Hospital in Taipei, Taiwan. </a:t>
            </a:r>
            <a:endParaRPr kumimoji="0" lang="en-IN" sz="14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Nine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images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are used in this study. </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The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images are in RGB format with 1600×1200 pixel size per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image with 24 bit depth. </a:t>
            </a:r>
          </a:p>
          <a:p>
            <a:pPr lvl="0" algn="just" fontAlgn="auto">
              <a:spcBef>
                <a:spcPts val="0"/>
              </a:spcBef>
              <a:spcAft>
                <a:spcPts val="0"/>
              </a:spcAft>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It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consist of both OS (oculus sinister) means left eye and OD (oculus </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dextrous) </a:t>
            </a:r>
            <a:r>
              <a:rPr kumimoji="0" lang="en-IN" sz="1400" dirty="0">
                <a:latin typeface="Times New Roman" panose="02020603050405020304" pitchFamily="18" charset="0"/>
                <a:ea typeface="SimSun" panose="02010600030101010101" pitchFamily="2" charset="-122"/>
                <a:cs typeface="Times New Roman" panose="02020603050405020304" pitchFamily="18" charset="0"/>
              </a:rPr>
              <a:t>means the right eye images</a:t>
            </a: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a:t>
            </a:r>
          </a:p>
          <a:p>
            <a:pPr marL="285750" lvl="0" indent="-285750" algn="just" fontAlgn="auto">
              <a:spcBef>
                <a:spcPts val="0"/>
              </a:spcBef>
              <a:spcAft>
                <a:spcPts val="0"/>
              </a:spcAft>
              <a:buFont typeface="Arial" panose="020B0604020202020204" pitchFamily="34" charset="0"/>
              <a:buChar char="•"/>
            </a:pPr>
            <a:endParaRPr kumimoji="0"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285750" lvl="0" indent="-285750" algn="just" fontAlgn="auto">
              <a:spcBef>
                <a:spcPts val="0"/>
              </a:spcBef>
              <a:spcAft>
                <a:spcPts val="0"/>
              </a:spcAft>
              <a:buFont typeface="Arial" panose="020B0604020202020204" pitchFamily="34" charset="0"/>
              <a:buChar char="•"/>
            </a:pPr>
            <a:r>
              <a:rPr kumimoji="0" lang="en-IN" sz="1400" dirty="0" smtClean="0">
                <a:latin typeface="Times New Roman" panose="02020603050405020304" pitchFamily="18" charset="0"/>
                <a:ea typeface="SimSun" panose="02010600030101010101" pitchFamily="2" charset="-122"/>
                <a:cs typeface="Times New Roman" panose="02020603050405020304" pitchFamily="18" charset="0"/>
              </a:rPr>
              <a:t>It includes images at different stages of ROP. </a:t>
            </a:r>
            <a:endParaRPr kumimoji="0"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26271789"/>
      </p:ext>
    </p:extLst>
  </p:cSld>
  <p:clrMapOvr>
    <a:masterClrMapping/>
  </p:clrMapOvr>
  <p:timing>
    <p:tnLst>
      <p:par>
        <p:cTn id="1" dur="indefinite" restart="never" nodeType="tmRoot"/>
      </p:par>
    </p:tnLst>
  </p:timing>
</p:sld>
</file>

<file path=ppt/theme/theme1.xml><?xml version="1.0" encoding="utf-8"?>
<a:theme xmlns:a="http://schemas.openxmlformats.org/drawingml/2006/main" name="NTUTPP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NTUTPP1</Template>
  <TotalTime>63577</TotalTime>
  <Words>6467</Words>
  <Application>Microsoft Office PowerPoint</Application>
  <PresentationFormat>On-screen Show (4:3)</PresentationFormat>
  <Paragraphs>1294</Paragraphs>
  <Slides>50</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微軟正黑體</vt:lpstr>
      <vt:lpstr>微軟正黑體</vt:lpstr>
      <vt:lpstr>SimSun</vt:lpstr>
      <vt:lpstr>Arial</vt:lpstr>
      <vt:lpstr>Calibri</vt:lpstr>
      <vt:lpstr>PMingLiU</vt:lpstr>
      <vt:lpstr>PMingLiU</vt:lpstr>
      <vt:lpstr>Times New Roman</vt:lpstr>
      <vt:lpstr>Wingdings</vt:lpstr>
      <vt:lpstr>NTUTPP1</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Lance Huang</dc:creator>
  <cp:lastModifiedBy>ashish</cp:lastModifiedBy>
  <cp:revision>1163</cp:revision>
  <cp:lastPrinted>2019-12-29T14:33:06Z</cp:lastPrinted>
  <dcterms:modified xsi:type="dcterms:W3CDTF">2021-07-07T06:27:47Z</dcterms:modified>
</cp:coreProperties>
</file>